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91" r:id="rId2"/>
    <p:sldId id="292" r:id="rId3"/>
    <p:sldId id="293" r:id="rId4"/>
    <p:sldId id="294" r:id="rId5"/>
    <p:sldId id="268" r:id="rId6"/>
    <p:sldId id="269" r:id="rId7"/>
    <p:sldId id="296" r:id="rId8"/>
    <p:sldId id="270" r:id="rId9"/>
    <p:sldId id="271" r:id="rId10"/>
    <p:sldId id="289" r:id="rId11"/>
    <p:sldId id="273" r:id="rId12"/>
    <p:sldId id="274" r:id="rId13"/>
    <p:sldId id="276" r:id="rId14"/>
    <p:sldId id="295" r:id="rId15"/>
    <p:sldId id="277" r:id="rId16"/>
    <p:sldId id="278" r:id="rId17"/>
    <p:sldId id="280" r:id="rId1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78" autoAdjust="0"/>
  </p:normalViewPr>
  <p:slideViewPr>
    <p:cSldViewPr>
      <p:cViewPr>
        <p:scale>
          <a:sx n="97" d="100"/>
          <a:sy n="97" d="100"/>
        </p:scale>
        <p:origin x="-542" y="23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372346-140A-435C-AB8E-74EF9E2A19E7}" type="datetimeFigureOut">
              <a:rPr lang="de-DE" smtClean="0"/>
              <a:t>29.11.2015</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E4A21C-2F10-4CEA-AF72-5ADB10B53C54}" type="slidenum">
              <a:rPr lang="de-DE" smtClean="0"/>
              <a:t>‹Nr.›</a:t>
            </a:fld>
            <a:endParaRPr lang="de-DE"/>
          </a:p>
        </p:txBody>
      </p:sp>
    </p:spTree>
    <p:extLst>
      <p:ext uri="{BB962C8B-B14F-4D97-AF65-F5344CB8AC3E}">
        <p14:creationId xmlns:p14="http://schemas.microsoft.com/office/powerpoint/2010/main" val="3190941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pixabay.com/de/m%C3%A4dchen-kinder-stehen-pjs-963135/"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smtClean="0"/>
              <a:t>Bilder</a:t>
            </a:r>
            <a:r>
              <a:rPr lang="de-DE" dirty="0" smtClean="0"/>
              <a:t>:</a:t>
            </a:r>
          </a:p>
          <a:p>
            <a:r>
              <a:rPr lang="de-DE" sz="1200" kern="1200" dirty="0" smtClean="0">
                <a:solidFill>
                  <a:schemeClr val="tx1"/>
                </a:solidFill>
                <a:effectLst/>
                <a:latin typeface="+mn-lt"/>
                <a:ea typeface="+mn-ea"/>
                <a:cs typeface="+mn-cs"/>
              </a:rPr>
              <a:t>https://commons.wikimedia.org/wiki/File:Sharky.svg </a:t>
            </a: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https://pixabay.com/de/fischerei-fische-schwarm-angelhaken-154745/</a:t>
            </a:r>
          </a:p>
          <a:p>
            <a:pPr marL="0" marR="0" indent="0" algn="l" defTabSz="914400" rtl="0" eaLnBrk="1" fontAlgn="auto" latinLnBrk="0" hangingPunct="1">
              <a:lnSpc>
                <a:spcPct val="100000"/>
              </a:lnSpc>
              <a:spcBef>
                <a:spcPts val="0"/>
              </a:spcBef>
              <a:spcAft>
                <a:spcPts val="0"/>
              </a:spcAft>
              <a:buClrTx/>
              <a:buSzTx/>
              <a:buFontTx/>
              <a:buNone/>
              <a:tabLst/>
              <a:defRPr/>
            </a:pPr>
            <a:r>
              <a:rPr lang="de-DE" sz="1200" u="sng" kern="1200" dirty="0" smtClean="0">
                <a:solidFill>
                  <a:schemeClr val="tx1"/>
                </a:solidFill>
                <a:effectLst/>
                <a:latin typeface="+mn-lt"/>
                <a:ea typeface="+mn-ea"/>
                <a:cs typeface="+mn-cs"/>
                <a:hlinkClick r:id="rId3"/>
              </a:rPr>
              <a:t>https://pixabay.com/de/m%C3%A4dchen-kinder-stehen-pjs-963135/</a:t>
            </a:r>
            <a:endParaRPr lang="de-DE" sz="1200"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https://pixabay.com/de/m%C3%A4nnlich-mann-lehrer-professor-213729/</a:t>
            </a:r>
          </a:p>
          <a:p>
            <a:endParaRPr lang="de-DE" dirty="0" smtClean="0"/>
          </a:p>
          <a:p>
            <a:endParaRPr lang="de-DE" dirty="0"/>
          </a:p>
        </p:txBody>
      </p:sp>
      <p:sp>
        <p:nvSpPr>
          <p:cNvPr id="4" name="Foliennummernplatzhalter 3"/>
          <p:cNvSpPr>
            <a:spLocks noGrp="1"/>
          </p:cNvSpPr>
          <p:nvPr>
            <p:ph type="sldNum" sz="quarter" idx="10"/>
          </p:nvPr>
        </p:nvSpPr>
        <p:spPr/>
        <p:txBody>
          <a:bodyPr/>
          <a:lstStyle/>
          <a:p>
            <a:fld id="{3AE4A21C-2F10-4CEA-AF72-5ADB10B53C54}" type="slidenum">
              <a:rPr lang="de-DE" smtClean="0"/>
              <a:t>1</a:t>
            </a:fld>
            <a:endParaRPr lang="de-DE"/>
          </a:p>
        </p:txBody>
      </p:sp>
    </p:spTree>
    <p:extLst>
      <p:ext uri="{BB962C8B-B14F-4D97-AF65-F5344CB8AC3E}">
        <p14:creationId xmlns:p14="http://schemas.microsoft.com/office/powerpoint/2010/main" val="3522515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u="sng" dirty="0" smtClean="0"/>
              <a:t>Zu Herr K. erklärt einem Kind etwas:</a:t>
            </a:r>
            <a:r>
              <a:rPr lang="de-DE" dirty="0" smtClean="0"/>
              <a:t/>
            </a:r>
            <a:br>
              <a:rPr lang="de-DE" dirty="0" smtClean="0"/>
            </a:br>
            <a:r>
              <a:rPr lang="de-DE" dirty="0" smtClean="0"/>
              <a:t>Wortwahl und Syntax angepasst (z.B. „allerhand Nahrung drin“, „Fischlein“, „</a:t>
            </a:r>
            <a:r>
              <a:rPr lang="de-DE" dirty="0" err="1" smtClean="0"/>
              <a:t>Tierzeug</a:t>
            </a:r>
            <a:r>
              <a:rPr lang="de-DE" dirty="0" smtClean="0"/>
              <a:t>“- insgesamt einfache Hypotaxen)</a:t>
            </a:r>
          </a:p>
          <a:p>
            <a:r>
              <a:rPr lang="de-DE" dirty="0" smtClean="0"/>
              <a:t>Sprachebene: einfache Alltagssprache</a:t>
            </a:r>
          </a:p>
          <a:p>
            <a:r>
              <a:rPr lang="de-DE" u="sng" dirty="0" smtClean="0"/>
              <a:t>Zu „Wie findet Herr</a:t>
            </a:r>
            <a:r>
              <a:rPr lang="de-DE" u="sng" baseline="0" dirty="0" smtClean="0"/>
              <a:t> K. die Haie – die Fische“</a:t>
            </a:r>
          </a:p>
          <a:p>
            <a:r>
              <a:rPr lang="de-DE" dirty="0" smtClean="0"/>
              <a:t>Egoistisch, machtbesessen, manipulativ</a:t>
            </a:r>
            <a:r>
              <a:rPr lang="de-DE" baseline="0" dirty="0" smtClean="0"/>
              <a:t> – dumm, naiv, leichtgläubig</a:t>
            </a:r>
            <a:endParaRPr lang="de-DE" dirty="0"/>
          </a:p>
        </p:txBody>
      </p:sp>
      <p:sp>
        <p:nvSpPr>
          <p:cNvPr id="4" name="Foliennummernplatzhalter 3"/>
          <p:cNvSpPr>
            <a:spLocks noGrp="1"/>
          </p:cNvSpPr>
          <p:nvPr>
            <p:ph type="sldNum" sz="quarter" idx="10"/>
          </p:nvPr>
        </p:nvSpPr>
        <p:spPr/>
        <p:txBody>
          <a:bodyPr/>
          <a:lstStyle/>
          <a:p>
            <a:fld id="{3AE4A21C-2F10-4CEA-AF72-5ADB10B53C54}" type="slidenum">
              <a:rPr lang="de-DE" smtClean="0"/>
              <a:t>2</a:t>
            </a:fld>
            <a:endParaRPr lang="de-DE"/>
          </a:p>
        </p:txBody>
      </p:sp>
    </p:spTree>
    <p:extLst>
      <p:ext uri="{BB962C8B-B14F-4D97-AF65-F5344CB8AC3E}">
        <p14:creationId xmlns:p14="http://schemas.microsoft.com/office/powerpoint/2010/main" val="783340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u="sng" dirty="0" smtClean="0"/>
              <a:t>Übertragung auf allgemeine Sachebene</a:t>
            </a:r>
            <a:r>
              <a:rPr lang="de-DE" u="sng" baseline="0" dirty="0" smtClean="0"/>
              <a:t> – mögliche Schülerantworten:</a:t>
            </a:r>
          </a:p>
          <a:p>
            <a:pPr marL="171450" indent="-171450">
              <a:buFont typeface="Arial" panose="020B0604020202020204" pitchFamily="34" charset="0"/>
              <a:buChar char="•"/>
            </a:pPr>
            <a:r>
              <a:rPr lang="de-DE" dirty="0" smtClean="0"/>
              <a:t>Herr K. steht</a:t>
            </a:r>
            <a:r>
              <a:rPr lang="de-DE" baseline="0" dirty="0" smtClean="0"/>
              <a:t> für einen Menschen, der kritisch über seine Situation in der Gesellschaft nachdenkt</a:t>
            </a:r>
          </a:p>
          <a:p>
            <a:pPr marL="171450" indent="-171450">
              <a:buFont typeface="Arial" panose="020B0604020202020204" pitchFamily="34" charset="0"/>
              <a:buChar char="•"/>
            </a:pPr>
            <a:r>
              <a:rPr lang="de-DE" baseline="0" dirty="0" smtClean="0"/>
              <a:t>Das Mädchen der Wirtin steht für die unwissende, naive, nicht kritische Masse – </a:t>
            </a:r>
            <a:r>
              <a:rPr lang="de-DE" baseline="0" dirty="0" err="1" smtClean="0"/>
              <a:t>jm</a:t>
            </a:r>
            <a:r>
              <a:rPr lang="de-DE" baseline="0" dirty="0" smtClean="0"/>
              <a:t>. der aufgeklärt werden muss</a:t>
            </a:r>
            <a:br>
              <a:rPr lang="de-DE" baseline="0" dirty="0" smtClean="0"/>
            </a:br>
            <a:endParaRPr lang="de-DE" baseline="0" dirty="0" smtClean="0"/>
          </a:p>
          <a:p>
            <a:pPr marL="171450" indent="-171450">
              <a:buFont typeface="Arial" panose="020B0604020202020204" pitchFamily="34" charset="0"/>
              <a:buChar char="•"/>
            </a:pPr>
            <a:r>
              <a:rPr lang="de-DE" baseline="0" dirty="0" smtClean="0"/>
              <a:t>Die Haie stehen für mächtige / starke / manipulative / diktatorische / egoistische Menschen</a:t>
            </a:r>
          </a:p>
          <a:p>
            <a:pPr marL="171450" indent="-171450">
              <a:buFont typeface="Arial" panose="020B0604020202020204" pitchFamily="34" charset="0"/>
              <a:buChar char="•"/>
            </a:pPr>
            <a:r>
              <a:rPr lang="de-DE" baseline="0" dirty="0" smtClean="0"/>
              <a:t>Die Fische („Fischlein“) für die breite Masse / naive / beeinflussbare / unkritische Menschen</a:t>
            </a:r>
            <a:endParaRPr lang="de-DE" dirty="0" smtClean="0"/>
          </a:p>
        </p:txBody>
      </p:sp>
      <p:sp>
        <p:nvSpPr>
          <p:cNvPr id="4" name="Foliennummernplatzhalter 3"/>
          <p:cNvSpPr>
            <a:spLocks noGrp="1"/>
          </p:cNvSpPr>
          <p:nvPr>
            <p:ph type="sldNum" sz="quarter" idx="10"/>
          </p:nvPr>
        </p:nvSpPr>
        <p:spPr/>
        <p:txBody>
          <a:bodyPr/>
          <a:lstStyle/>
          <a:p>
            <a:fld id="{3AE4A21C-2F10-4CEA-AF72-5ADB10B53C54}" type="slidenum">
              <a:rPr lang="de-DE" smtClean="0"/>
              <a:t>3</a:t>
            </a:fld>
            <a:endParaRPr lang="de-DE"/>
          </a:p>
        </p:txBody>
      </p:sp>
    </p:spTree>
    <p:extLst>
      <p:ext uri="{BB962C8B-B14F-4D97-AF65-F5344CB8AC3E}">
        <p14:creationId xmlns:p14="http://schemas.microsoft.com/office/powerpoint/2010/main" val="3883875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Konkrete</a:t>
            </a:r>
            <a:r>
              <a:rPr lang="de-DE" baseline="0" dirty="0" smtClean="0"/>
              <a:t> Beispiele könnten sein:</a:t>
            </a:r>
          </a:p>
          <a:p>
            <a:pPr marL="171450" indent="-171450">
              <a:buFont typeface="Arial" panose="020B0604020202020204" pitchFamily="34" charset="0"/>
              <a:buChar char="•"/>
            </a:pPr>
            <a:r>
              <a:rPr lang="de-DE" baseline="0" dirty="0" smtClean="0"/>
              <a:t>Totalitäre Systeme / Diktaturen </a:t>
            </a:r>
            <a:br>
              <a:rPr lang="de-DE" baseline="0" dirty="0" smtClean="0"/>
            </a:br>
            <a:r>
              <a:rPr lang="de-DE" i="1" baseline="0" dirty="0" smtClean="0"/>
              <a:t>Stichworte: Propaganda, Manipulation, Unterdrückung Einschüchterung, Denunziation, „Brot und Spiele“</a:t>
            </a:r>
          </a:p>
          <a:p>
            <a:pPr marL="171450" indent="-171450">
              <a:buFont typeface="Arial" panose="020B0604020202020204" pitchFamily="34" charset="0"/>
              <a:buChar char="•"/>
            </a:pPr>
            <a:r>
              <a:rPr lang="de-DE" baseline="0" dirty="0" smtClean="0"/>
              <a:t>NS-Regime (v.a. hinsichtlich des Veröffentlichungsdatums, 1948) </a:t>
            </a:r>
            <a:r>
              <a:rPr lang="de-DE" i="1" baseline="0" dirty="0" smtClean="0"/>
              <a:t>– Stichworte s.o.</a:t>
            </a:r>
          </a:p>
          <a:p>
            <a:pPr marL="0" indent="0">
              <a:buFont typeface="Arial" panose="020B0604020202020204" pitchFamily="34" charset="0"/>
              <a:buNone/>
            </a:pPr>
            <a:endParaRPr lang="de-DE" baseline="0" dirty="0" smtClean="0"/>
          </a:p>
          <a:p>
            <a:pPr marL="0" indent="0">
              <a:buFont typeface="Arial" panose="020B0604020202020204" pitchFamily="34" charset="0"/>
              <a:buNone/>
            </a:pPr>
            <a:r>
              <a:rPr lang="de-DE" baseline="0" dirty="0" smtClean="0"/>
              <a:t>Damit wären die Haie:</a:t>
            </a:r>
          </a:p>
          <a:p>
            <a:pPr marL="171450" indent="-171450">
              <a:buFont typeface="Arial" panose="020B0604020202020204" pitchFamily="34" charset="0"/>
              <a:buChar char="•"/>
            </a:pPr>
            <a:r>
              <a:rPr lang="de-DE" baseline="0" dirty="0" smtClean="0"/>
              <a:t>Die herrschenden Machthaber und ihre Schergen (bzw. Hitler, seine Führungsriege)</a:t>
            </a:r>
          </a:p>
          <a:p>
            <a:pPr marL="0" indent="0">
              <a:buFont typeface="Arial" panose="020B0604020202020204" pitchFamily="34" charset="0"/>
              <a:buNone/>
            </a:pPr>
            <a:r>
              <a:rPr lang="de-DE" baseline="0" dirty="0" smtClean="0"/>
              <a:t>Die Fische wären</a:t>
            </a:r>
          </a:p>
          <a:p>
            <a:pPr marL="171450" indent="-171450">
              <a:buFont typeface="Arial" panose="020B0604020202020204" pitchFamily="34" charset="0"/>
              <a:buChar char="•"/>
            </a:pPr>
            <a:r>
              <a:rPr lang="de-DE" baseline="0" dirty="0" smtClean="0"/>
              <a:t>Das Volk</a:t>
            </a:r>
          </a:p>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fld id="{3AE4A21C-2F10-4CEA-AF72-5ADB10B53C54}" type="slidenum">
              <a:rPr lang="de-DE" smtClean="0"/>
              <a:t>4</a:t>
            </a:fld>
            <a:endParaRPr lang="de-DE"/>
          </a:p>
        </p:txBody>
      </p:sp>
    </p:spTree>
    <p:extLst>
      <p:ext uri="{BB962C8B-B14F-4D97-AF65-F5344CB8AC3E}">
        <p14:creationId xmlns:p14="http://schemas.microsoft.com/office/powerpoint/2010/main" val="1544289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Welche Funktion hat </a:t>
            </a:r>
            <a:r>
              <a:rPr lang="de-DE" b="1" dirty="0" smtClean="0"/>
              <a:t>Kunst</a:t>
            </a:r>
            <a:r>
              <a:rPr lang="de-DE" dirty="0" smtClean="0"/>
              <a:t> in der Gesellschaft der Haifische? </a:t>
            </a:r>
            <a:r>
              <a:rPr lang="de-DE" dirty="0" smtClean="0">
                <a:solidFill>
                  <a:srgbClr val="FF0000"/>
                </a:solidFill>
              </a:rPr>
              <a:t>Gilt als Mittel der Propaganda.</a:t>
            </a:r>
            <a:endParaRPr lang="de-DE" dirty="0" smtClean="0"/>
          </a:p>
          <a:p>
            <a:r>
              <a:rPr lang="de-DE" dirty="0" smtClean="0"/>
              <a:t>Welche die </a:t>
            </a:r>
            <a:r>
              <a:rPr lang="de-DE" b="1" dirty="0" smtClean="0"/>
              <a:t>Religion</a:t>
            </a:r>
            <a:r>
              <a:rPr lang="de-DE" dirty="0" smtClean="0"/>
              <a:t>? </a:t>
            </a:r>
            <a:r>
              <a:rPr lang="de-DE" dirty="0" smtClean="0">
                <a:solidFill>
                  <a:srgbClr val="FF0000"/>
                </a:solidFill>
              </a:rPr>
              <a:t>Opium fürs Volk</a:t>
            </a:r>
            <a:r>
              <a:rPr lang="de-DE" dirty="0" smtClean="0"/>
              <a:t/>
            </a:r>
            <a:br>
              <a:rPr lang="de-DE" dirty="0" smtClean="0"/>
            </a:br>
            <a:r>
              <a:rPr lang="de-DE" dirty="0" smtClean="0"/>
              <a:t>Warum wird es als Religion bezeichnet, wenn den Fischen beigebracht wird, dass sie erst im Bauch der Haifische richtig zu leben beginnen? </a:t>
            </a:r>
            <a:r>
              <a:rPr lang="de-DE" dirty="0" smtClean="0">
                <a:solidFill>
                  <a:srgbClr val="FF0000"/>
                </a:solidFill>
              </a:rPr>
              <a:t>Bezug zu christlicher Lehre (Paradies) – damit werden die „Fischlein“ in Schach gehalten</a:t>
            </a:r>
            <a:endParaRPr lang="de-DE" dirty="0" smtClean="0"/>
          </a:p>
          <a:p>
            <a:endParaRPr lang="de-DE" dirty="0"/>
          </a:p>
        </p:txBody>
      </p:sp>
      <p:sp>
        <p:nvSpPr>
          <p:cNvPr id="4" name="Foliennummernplatzhalter 3"/>
          <p:cNvSpPr>
            <a:spLocks noGrp="1"/>
          </p:cNvSpPr>
          <p:nvPr>
            <p:ph type="sldNum" sz="quarter" idx="10"/>
          </p:nvPr>
        </p:nvSpPr>
        <p:spPr/>
        <p:txBody>
          <a:bodyPr/>
          <a:lstStyle/>
          <a:p>
            <a:fld id="{3AE4A21C-2F10-4CEA-AF72-5ADB10B53C54}" type="slidenum">
              <a:rPr lang="de-DE" smtClean="0"/>
              <a:t>15</a:t>
            </a:fld>
            <a:endParaRPr lang="de-DE"/>
          </a:p>
        </p:txBody>
      </p:sp>
    </p:spTree>
    <p:extLst>
      <p:ext uri="{BB962C8B-B14F-4D97-AF65-F5344CB8AC3E}">
        <p14:creationId xmlns:p14="http://schemas.microsoft.com/office/powerpoint/2010/main" val="2681552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5F1C4473-C97A-4E9B-A54D-25F619DEF711}" type="datetimeFigureOut">
              <a:rPr lang="de-DE" smtClean="0"/>
              <a:t>29.11.2015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516838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F1C4473-C97A-4E9B-A54D-25F619DEF711}" type="datetimeFigureOut">
              <a:rPr lang="de-DE" smtClean="0"/>
              <a:t>29.11.2015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2568481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5F1C4473-C97A-4E9B-A54D-25F619DEF711}" type="datetimeFigureOut">
              <a:rPr lang="de-DE" smtClean="0"/>
              <a:t>29.11.2015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2381493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5F1C4473-C97A-4E9B-A54D-25F619DEF711}" type="datetimeFigureOut">
              <a:rPr lang="de-DE" smtClean="0"/>
              <a:t>29.11.2015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1378954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5F1C4473-C97A-4E9B-A54D-25F619DEF711}" type="datetimeFigureOut">
              <a:rPr lang="de-DE" smtClean="0"/>
              <a:t>29.11.2015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394824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5F1C4473-C97A-4E9B-A54D-25F619DEF711}" type="datetimeFigureOut">
              <a:rPr lang="de-DE" smtClean="0"/>
              <a:t>29.11.2015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2942003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F1C4473-C97A-4E9B-A54D-25F619DEF711}" type="datetimeFigureOut">
              <a:rPr lang="de-DE" smtClean="0"/>
              <a:t>29.11.2015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1475639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5F1C4473-C97A-4E9B-A54D-25F619DEF711}" type="datetimeFigureOut">
              <a:rPr lang="de-DE" smtClean="0"/>
              <a:t>29.11.2015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12425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5F1C4473-C97A-4E9B-A54D-25F619DEF711}" type="datetimeFigureOut">
              <a:rPr lang="de-DE" smtClean="0"/>
              <a:t>29.11.2015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222687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F1C4473-C97A-4E9B-A54D-25F619DEF711}" type="datetimeFigureOut">
              <a:rPr lang="de-DE" smtClean="0"/>
              <a:t>29.11.2015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300304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F1C4473-C97A-4E9B-A54D-25F619DEF711}" type="datetimeFigureOut">
              <a:rPr lang="de-DE" smtClean="0"/>
              <a:t>29.11.2015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ED1D53B-0995-448D-9F8B-F87D2951864D}" type="slidenum">
              <a:rPr lang="de-DE" smtClean="0"/>
              <a:t>‹Nr.›</a:t>
            </a:fld>
            <a:endParaRPr lang="de-DE"/>
          </a:p>
        </p:txBody>
      </p:sp>
    </p:spTree>
    <p:extLst>
      <p:ext uri="{BB962C8B-B14F-4D97-AF65-F5344CB8AC3E}">
        <p14:creationId xmlns:p14="http://schemas.microsoft.com/office/powerpoint/2010/main" val="1552353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1C4473-C97A-4E9B-A54D-25F619DEF711}" type="datetimeFigureOut">
              <a:rPr lang="de-DE" smtClean="0"/>
              <a:t>29.11.2015</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D1D53B-0995-448D-9F8B-F87D2951864D}" type="slidenum">
              <a:rPr lang="de-DE" smtClean="0"/>
              <a:t>‹Nr.›</a:t>
            </a:fld>
            <a:endParaRPr lang="de-DE"/>
          </a:p>
        </p:txBody>
      </p:sp>
    </p:spTree>
    <p:extLst>
      <p:ext uri="{BB962C8B-B14F-4D97-AF65-F5344CB8AC3E}">
        <p14:creationId xmlns:p14="http://schemas.microsoft.com/office/powerpoint/2010/main" val="591455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Wenn die Haifische Menschen wären</a:t>
            </a:r>
            <a:br>
              <a:rPr lang="de-DE" dirty="0" smtClean="0"/>
            </a:br>
            <a:r>
              <a:rPr lang="de-DE" dirty="0" smtClean="0"/>
              <a:t>Bertolt Brecht</a:t>
            </a:r>
            <a:endParaRPr lang="de-DE" dirty="0"/>
          </a:p>
        </p:txBody>
      </p:sp>
      <p:sp>
        <p:nvSpPr>
          <p:cNvPr id="3" name="Inhaltsplatzhalter 2"/>
          <p:cNvSpPr>
            <a:spLocks noGrp="1"/>
          </p:cNvSpPr>
          <p:nvPr>
            <p:ph idx="1"/>
          </p:nvPr>
        </p:nvSpPr>
        <p:spPr>
          <a:xfrm>
            <a:off x="385192" y="2066119"/>
            <a:ext cx="8229600" cy="4165923"/>
          </a:xfrm>
        </p:spPr>
        <p:txBody>
          <a:bodyPr/>
          <a:lstStyle/>
          <a:p>
            <a:pPr marL="0" indent="0" algn="ctr">
              <a:buNone/>
            </a:pPr>
            <a:r>
              <a:rPr lang="de-DE" dirty="0" smtClean="0"/>
              <a:t>Stellt euch vor, wir würden Brechts Text vorspielen. </a:t>
            </a:r>
          </a:p>
          <a:p>
            <a:pPr marL="0" indent="0" algn="ctr">
              <a:buNone/>
            </a:pPr>
            <a:r>
              <a:rPr lang="de-DE" dirty="0" smtClean="0"/>
              <a:t>Wie viele Darsteller bräuchten wir?</a:t>
            </a:r>
          </a:p>
          <a:p>
            <a:pPr marL="0" indent="0" algn="ctr">
              <a:buNone/>
            </a:pPr>
            <a:endParaRPr lang="de-DE" dirty="0" smtClean="0"/>
          </a:p>
        </p:txBody>
      </p:sp>
      <p:sp>
        <p:nvSpPr>
          <p:cNvPr id="5" name="Abgerundete rechteckige Legende 4"/>
          <p:cNvSpPr/>
          <p:nvPr/>
        </p:nvSpPr>
        <p:spPr>
          <a:xfrm>
            <a:off x="611560" y="3767218"/>
            <a:ext cx="3384376" cy="2254070"/>
          </a:xfrm>
          <a:prstGeom prst="wedgeRoundRectCallout">
            <a:avLst>
              <a:gd name="adj1" fmla="val 58016"/>
              <a:gd name="adj2" fmla="val -28982"/>
              <a:gd name="adj3" fmla="val 16667"/>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 name="Abgerundetes Rechteck 5"/>
          <p:cNvSpPr/>
          <p:nvPr/>
        </p:nvSpPr>
        <p:spPr>
          <a:xfrm>
            <a:off x="893555" y="4343206"/>
            <a:ext cx="1557905" cy="1512168"/>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de-DE"/>
          </a:p>
        </p:txBody>
      </p:sp>
      <p:sp>
        <p:nvSpPr>
          <p:cNvPr id="7" name="Textfeld 6"/>
          <p:cNvSpPr txBox="1"/>
          <p:nvPr/>
        </p:nvSpPr>
        <p:spPr>
          <a:xfrm>
            <a:off x="6300192" y="5929393"/>
            <a:ext cx="1944216" cy="369332"/>
          </a:xfrm>
          <a:prstGeom prst="rect">
            <a:avLst/>
          </a:prstGeom>
          <a:noFill/>
        </p:spPr>
        <p:txBody>
          <a:bodyPr wrap="square" rtlCol="0">
            <a:spAutoFit/>
          </a:bodyPr>
          <a:lstStyle/>
          <a:p>
            <a:r>
              <a:rPr lang="de-DE" dirty="0" smtClean="0"/>
              <a:t>Tochter der Wirtin</a:t>
            </a:r>
            <a:endParaRPr lang="de-DE" dirty="0"/>
          </a:p>
        </p:txBody>
      </p:sp>
      <p:sp>
        <p:nvSpPr>
          <p:cNvPr id="8" name="Textfeld 7"/>
          <p:cNvSpPr txBox="1"/>
          <p:nvPr/>
        </p:nvSpPr>
        <p:spPr>
          <a:xfrm>
            <a:off x="4387137" y="5929393"/>
            <a:ext cx="900100" cy="369332"/>
          </a:xfrm>
          <a:prstGeom prst="rect">
            <a:avLst/>
          </a:prstGeom>
          <a:noFill/>
        </p:spPr>
        <p:txBody>
          <a:bodyPr wrap="square" rtlCol="0">
            <a:spAutoFit/>
          </a:bodyPr>
          <a:lstStyle/>
          <a:p>
            <a:r>
              <a:rPr lang="de-DE" dirty="0" smtClean="0"/>
              <a:t>Herr K.</a:t>
            </a:r>
            <a:endParaRPr lang="de-DE" dirty="0"/>
          </a:p>
        </p:txBody>
      </p:sp>
      <p:pic>
        <p:nvPicPr>
          <p:cNvPr id="12" name="Grafik 11"/>
          <p:cNvPicPr/>
          <p:nvPr/>
        </p:nvPicPr>
        <p:blipFill rotWithShape="1">
          <a:blip r:embed="rId3"/>
          <a:srcRect r="10863" b="38000"/>
          <a:stretch/>
        </p:blipFill>
        <p:spPr bwMode="auto">
          <a:xfrm>
            <a:off x="6660232" y="4343206"/>
            <a:ext cx="936104" cy="986977"/>
          </a:xfrm>
          <a:prstGeom prst="rect">
            <a:avLst/>
          </a:prstGeom>
          <a:ln>
            <a:noFill/>
          </a:ln>
          <a:extLst>
            <a:ext uri="{53640926-AAD7-44D8-BBD7-CCE9431645EC}">
              <a14:shadowObscured xmlns:a14="http://schemas.microsoft.com/office/drawing/2010/main"/>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4174643"/>
            <a:ext cx="1206500"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0735" y="4602402"/>
            <a:ext cx="1243013"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10921">
            <a:off x="2555776" y="3943611"/>
            <a:ext cx="1023063" cy="658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Grafik 15" descr="Bildergebnis für shark"/>
          <p:cNvPicPr/>
          <p:nvPr/>
        </p:nvPicPr>
        <p:blipFill>
          <a:blip r:embed="rId7">
            <a:extLst>
              <a:ext uri="{28A0092B-C50C-407E-A947-70E740481C1C}">
                <a14:useLocalDpi xmlns:a14="http://schemas.microsoft.com/office/drawing/2010/main" val="0"/>
              </a:ext>
            </a:extLst>
          </a:blip>
          <a:srcRect/>
          <a:stretch>
            <a:fillRect/>
          </a:stretch>
        </p:blipFill>
        <p:spPr bwMode="auto">
          <a:xfrm rot="20834843">
            <a:off x="2708039" y="4859469"/>
            <a:ext cx="1198239" cy="754821"/>
          </a:xfrm>
          <a:prstGeom prst="rect">
            <a:avLst/>
          </a:prstGeom>
          <a:noFill/>
          <a:ln>
            <a:noFill/>
          </a:ln>
        </p:spPr>
      </p:pic>
    </p:spTree>
    <p:extLst>
      <p:ext uri="{BB962C8B-B14F-4D97-AF65-F5344CB8AC3E}">
        <p14:creationId xmlns:p14="http://schemas.microsoft.com/office/powerpoint/2010/main" val="27992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circle(in)">
                                      <p:cBhvr>
                                        <p:cTn id="37" dur="2000"/>
                                        <p:tgtEl>
                                          <p:spTgt spid="10"/>
                                        </p:tgtEl>
                                      </p:cBhvr>
                                    </p:animEffect>
                                  </p:childTnLst>
                                </p:cTn>
                              </p:par>
                              <p:par>
                                <p:cTn id="38" presetID="6" presetClass="entr" presetSubtype="16"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circle(in)">
                                      <p:cBhvr>
                                        <p:cTn id="40" dur="2000"/>
                                        <p:tgtEl>
                                          <p:spTgt spid="16"/>
                                        </p:tgtEl>
                                      </p:cBhvr>
                                    </p:animEffect>
                                  </p:childTnLst>
                                </p:cTn>
                              </p:par>
                            </p:childTnLst>
                          </p:cTn>
                        </p:par>
                        <p:par>
                          <p:cTn id="41" fill="hold">
                            <p:stCondLst>
                              <p:cond delay="2000"/>
                            </p:stCondLst>
                            <p:childTnLst>
                              <p:par>
                                <p:cTn id="42" presetID="6" presetClass="entr" presetSubtype="16"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circle(in)">
                                      <p:cBhvr>
                                        <p:cTn id="44" dur="2000"/>
                                        <p:tgtEl>
                                          <p:spTgt spid="9"/>
                                        </p:tgtEl>
                                      </p:cBhvr>
                                    </p:animEffect>
                                  </p:childTnLst>
                                </p:cTn>
                              </p:par>
                            </p:childTnLst>
                          </p:cTn>
                        </p:par>
                        <p:par>
                          <p:cTn id="45" fill="hold">
                            <p:stCondLst>
                              <p:cond delay="4000"/>
                            </p:stCondLst>
                            <p:childTnLst>
                              <p:par>
                                <p:cTn id="46" presetID="1" presetClass="entr" presetSubtype="0"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Wenn die Haifische Menschen wären</a:t>
            </a:r>
            <a:br>
              <a:rPr lang="de-DE" dirty="0" smtClean="0"/>
            </a:br>
            <a:r>
              <a:rPr lang="de-DE" sz="3100" dirty="0" smtClean="0"/>
              <a:t>Auf dem Weg zu einem begründeten Textverständnis</a:t>
            </a:r>
            <a:endParaRPr lang="de-DE" sz="3100" dirty="0"/>
          </a:p>
        </p:txBody>
      </p:sp>
      <p:sp>
        <p:nvSpPr>
          <p:cNvPr id="3" name="Inhaltsplatzhalter 2"/>
          <p:cNvSpPr>
            <a:spLocks noGrp="1"/>
          </p:cNvSpPr>
          <p:nvPr>
            <p:ph idx="1"/>
          </p:nvPr>
        </p:nvSpPr>
        <p:spPr>
          <a:xfrm>
            <a:off x="1157620" y="1524932"/>
            <a:ext cx="7437512" cy="4752528"/>
          </a:xfrm>
        </p:spPr>
        <p:txBody>
          <a:bodyPr>
            <a:noAutofit/>
          </a:bodyPr>
          <a:lstStyle/>
          <a:p>
            <a:pPr marL="0" indent="0">
              <a:buNone/>
            </a:pPr>
            <a:r>
              <a:rPr lang="de-DE" sz="2800" dirty="0" smtClean="0"/>
              <a:t>Herr K. erklärt </a:t>
            </a:r>
            <a:r>
              <a:rPr lang="de-DE" sz="2800" u="sng" dirty="0" smtClean="0"/>
              <a:t>einem Kind </a:t>
            </a:r>
            <a:r>
              <a:rPr lang="de-DE" sz="2800" dirty="0" smtClean="0"/>
              <a:t>etwas – woran kann man das im Text erkennen?</a:t>
            </a:r>
            <a:br>
              <a:rPr lang="de-DE" sz="2800" dirty="0" smtClean="0"/>
            </a:br>
            <a:endParaRPr lang="de-DE" sz="2800" dirty="0" smtClean="0"/>
          </a:p>
          <a:p>
            <a:pPr marL="0" indent="0">
              <a:buNone/>
            </a:pPr>
            <a:r>
              <a:rPr lang="de-DE" sz="2800" dirty="0" smtClean="0"/>
              <a:t>Wie findet das kleine Mädchen die Haifische? </a:t>
            </a:r>
            <a:br>
              <a:rPr lang="de-DE" sz="2800" dirty="0" smtClean="0"/>
            </a:br>
            <a:r>
              <a:rPr lang="de-DE" sz="2800" dirty="0" smtClean="0"/>
              <a:t>Wie die Menschen? - Warum fragt sie?</a:t>
            </a:r>
            <a:br>
              <a:rPr lang="de-DE" sz="2800" dirty="0" smtClean="0"/>
            </a:br>
            <a:endParaRPr lang="de-DE" sz="2800" dirty="0" smtClean="0"/>
          </a:p>
          <a:p>
            <a:pPr marL="0" indent="0">
              <a:buNone/>
            </a:pPr>
            <a:r>
              <a:rPr lang="de-DE" sz="2800" dirty="0" smtClean="0"/>
              <a:t>Was wünscht sie sich?</a:t>
            </a:r>
            <a:br>
              <a:rPr lang="de-DE" sz="2800" dirty="0" smtClean="0"/>
            </a:br>
            <a:endParaRPr lang="de-DE" sz="2800" dirty="0" smtClean="0"/>
          </a:p>
          <a:p>
            <a:pPr marL="0" indent="0">
              <a:buNone/>
            </a:pPr>
            <a:r>
              <a:rPr lang="de-DE" sz="2800" dirty="0" smtClean="0"/>
              <a:t>Wie findet Herr K. die Haifische? Wie die Fische?</a:t>
            </a:r>
            <a:br>
              <a:rPr lang="de-DE" sz="2800" dirty="0" smtClean="0"/>
            </a:br>
            <a:endParaRPr lang="de-DE" sz="2800" dirty="0" smtClean="0"/>
          </a:p>
        </p:txBody>
      </p:sp>
      <p:sp>
        <p:nvSpPr>
          <p:cNvPr id="9" name="Textfeld 8"/>
          <p:cNvSpPr txBox="1"/>
          <p:nvPr/>
        </p:nvSpPr>
        <p:spPr>
          <a:xfrm>
            <a:off x="1331640" y="2481373"/>
            <a:ext cx="3672408"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de-DE" dirty="0" smtClean="0"/>
              <a:t>Beachte: Wortwahl / Sprachebene</a:t>
            </a:r>
            <a:endParaRPr lang="de-DE" dirty="0"/>
          </a:p>
        </p:txBody>
      </p:sp>
      <p:sp>
        <p:nvSpPr>
          <p:cNvPr id="14" name="Textfeld 13"/>
          <p:cNvSpPr txBox="1"/>
          <p:nvPr/>
        </p:nvSpPr>
        <p:spPr>
          <a:xfrm>
            <a:off x="1247300" y="3831718"/>
            <a:ext cx="296466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de-DE" dirty="0" smtClean="0"/>
              <a:t>Frage „Wenn …“ analysieren</a:t>
            </a:r>
            <a:endParaRPr lang="de-DE" dirty="0"/>
          </a:p>
        </p:txBody>
      </p:sp>
      <p:sp>
        <p:nvSpPr>
          <p:cNvPr id="15" name="Textfeld 14"/>
          <p:cNvSpPr txBox="1"/>
          <p:nvPr/>
        </p:nvSpPr>
        <p:spPr>
          <a:xfrm>
            <a:off x="4644008" y="4293096"/>
            <a:ext cx="3672408"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de-DE" dirty="0" smtClean="0"/>
              <a:t>Wie sollen die Haie sich gegenüber den Fischen verhalten?</a:t>
            </a:r>
            <a:endParaRPr lang="de-DE" dirty="0"/>
          </a:p>
        </p:txBody>
      </p:sp>
      <p:sp>
        <p:nvSpPr>
          <p:cNvPr id="16" name="Textfeld 15"/>
          <p:cNvSpPr txBox="1"/>
          <p:nvPr/>
        </p:nvSpPr>
        <p:spPr>
          <a:xfrm>
            <a:off x="1236346" y="5669886"/>
            <a:ext cx="2232248"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de-DE" dirty="0" smtClean="0"/>
              <a:t>Fürsorglich und nett?</a:t>
            </a: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947" y="1556792"/>
            <a:ext cx="734586" cy="968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214" y="5071052"/>
            <a:ext cx="734337" cy="968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448" y="3125226"/>
            <a:ext cx="667873" cy="706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78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P spid="14" grpId="0" animBg="1"/>
      <p:bldP spid="15"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Wenn die Haifische Menschen wären</a:t>
            </a:r>
            <a:br>
              <a:rPr lang="de-DE" dirty="0" smtClean="0"/>
            </a:br>
            <a:r>
              <a:rPr lang="de-DE" sz="3100" dirty="0" smtClean="0"/>
              <a:t>Auf dem Weg zu einem begründeten Textverständnis</a:t>
            </a:r>
            <a:endParaRPr lang="de-DE" sz="3100" dirty="0"/>
          </a:p>
        </p:txBody>
      </p:sp>
      <p:sp>
        <p:nvSpPr>
          <p:cNvPr id="3" name="Inhaltsplatzhalter 2"/>
          <p:cNvSpPr>
            <a:spLocks noGrp="1"/>
          </p:cNvSpPr>
          <p:nvPr>
            <p:ph idx="1"/>
          </p:nvPr>
        </p:nvSpPr>
        <p:spPr>
          <a:xfrm>
            <a:off x="467544" y="1524932"/>
            <a:ext cx="8127588" cy="4752528"/>
          </a:xfrm>
        </p:spPr>
        <p:txBody>
          <a:bodyPr>
            <a:noAutofit/>
          </a:bodyPr>
          <a:lstStyle/>
          <a:p>
            <a:pPr marL="0" indent="0" algn="ctr">
              <a:buNone/>
            </a:pPr>
            <a:r>
              <a:rPr lang="de-DE" sz="2800" b="1" dirty="0" smtClean="0"/>
              <a:t>Übertragung Bildebene auf </a:t>
            </a:r>
            <a:r>
              <a:rPr lang="de-DE" sz="2800" b="1" u="sng" dirty="0" smtClean="0"/>
              <a:t>allgemeine Sachebene</a:t>
            </a:r>
            <a:r>
              <a:rPr lang="de-DE" sz="2800" b="1" dirty="0" smtClean="0"/>
              <a:t>: </a:t>
            </a:r>
            <a:br>
              <a:rPr lang="de-DE" sz="2800" b="1" dirty="0" smtClean="0"/>
            </a:br>
            <a:r>
              <a:rPr lang="de-DE" sz="2800" b="1" dirty="0" smtClean="0"/>
              <a:t>die Protagonisten </a:t>
            </a:r>
          </a:p>
          <a:p>
            <a:pPr marL="0" indent="0">
              <a:buNone/>
            </a:pPr>
            <a:r>
              <a:rPr lang="de-DE" sz="2800" dirty="0" smtClean="0"/>
              <a:t>Für wen steht das Mädchen und für wen Herr K.?</a:t>
            </a:r>
          </a:p>
          <a:p>
            <a:pPr marL="0" indent="0">
              <a:buNone/>
            </a:pPr>
            <a:endParaRPr lang="de-DE" sz="2800" dirty="0"/>
          </a:p>
          <a:p>
            <a:pPr marL="0" indent="0">
              <a:buNone/>
            </a:pPr>
            <a:endParaRPr lang="de-DE" sz="2800" dirty="0" smtClean="0"/>
          </a:p>
          <a:p>
            <a:pPr marL="0" indent="0">
              <a:buNone/>
            </a:pPr>
            <a:endParaRPr lang="de-DE" sz="2800" dirty="0"/>
          </a:p>
          <a:p>
            <a:pPr marL="0" indent="0">
              <a:buNone/>
            </a:pPr>
            <a:r>
              <a:rPr lang="de-DE" sz="2800" dirty="0" smtClean="0"/>
              <a:t>Für wen stehen die Haie und die Fische?</a:t>
            </a:r>
          </a:p>
        </p:txBody>
      </p:sp>
      <p:pic>
        <p:nvPicPr>
          <p:cNvPr id="8" name="Grafik 7"/>
          <p:cNvPicPr/>
          <p:nvPr/>
        </p:nvPicPr>
        <p:blipFill rotWithShape="1">
          <a:blip r:embed="rId3"/>
          <a:srcRect r="10863" b="38000"/>
          <a:stretch/>
        </p:blipFill>
        <p:spPr bwMode="auto">
          <a:xfrm>
            <a:off x="5148064" y="3429000"/>
            <a:ext cx="720080" cy="719185"/>
          </a:xfrm>
          <a:prstGeom prst="rect">
            <a:avLst/>
          </a:prstGeom>
          <a:ln>
            <a:noFill/>
          </a:ln>
          <a:extLst>
            <a:ext uri="{53640926-AAD7-44D8-BBD7-CCE9431645EC}">
              <a14:shadowObscured xmlns:a14="http://schemas.microsoft.com/office/drawing/2010/main"/>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3989" y="3304345"/>
            <a:ext cx="734586" cy="968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324002">
            <a:off x="1475656" y="5240816"/>
            <a:ext cx="1347787" cy="101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2040" y="5240816"/>
            <a:ext cx="1243013"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324002">
            <a:off x="2696364" y="5630628"/>
            <a:ext cx="1347787" cy="101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54930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Wenn die Haifische Menschen wären</a:t>
            </a:r>
            <a:br>
              <a:rPr lang="de-DE" dirty="0" smtClean="0"/>
            </a:br>
            <a:r>
              <a:rPr lang="de-DE" sz="3100" dirty="0" smtClean="0"/>
              <a:t>Auf dem Weg zu einem begründeten Textverständnis</a:t>
            </a:r>
            <a:endParaRPr lang="de-DE" sz="3100" dirty="0"/>
          </a:p>
        </p:txBody>
      </p:sp>
      <p:sp>
        <p:nvSpPr>
          <p:cNvPr id="3" name="Inhaltsplatzhalter 2"/>
          <p:cNvSpPr>
            <a:spLocks noGrp="1"/>
          </p:cNvSpPr>
          <p:nvPr>
            <p:ph idx="1"/>
          </p:nvPr>
        </p:nvSpPr>
        <p:spPr>
          <a:xfrm>
            <a:off x="467544" y="1524932"/>
            <a:ext cx="8127588" cy="4752528"/>
          </a:xfrm>
        </p:spPr>
        <p:txBody>
          <a:bodyPr>
            <a:noAutofit/>
          </a:bodyPr>
          <a:lstStyle/>
          <a:p>
            <a:pPr marL="0" indent="0" algn="ctr">
              <a:buNone/>
            </a:pPr>
            <a:r>
              <a:rPr lang="de-DE" sz="2800" b="1" dirty="0" smtClean="0"/>
              <a:t>Übertragung Bildebene / allgemeine Sachebene auf </a:t>
            </a:r>
            <a:r>
              <a:rPr lang="de-DE" sz="2800" b="1" u="sng" dirty="0" smtClean="0"/>
              <a:t>konkretes Beispiel</a:t>
            </a:r>
            <a:r>
              <a:rPr lang="de-DE" sz="2800" b="1" dirty="0" smtClean="0"/>
              <a:t>: die Protagonisten </a:t>
            </a:r>
          </a:p>
          <a:p>
            <a:pPr marL="0" indent="0">
              <a:buNone/>
            </a:pPr>
            <a:endParaRPr lang="de-DE" sz="2800" dirty="0"/>
          </a:p>
          <a:p>
            <a:pPr marL="0" indent="0">
              <a:buNone/>
            </a:pPr>
            <a:r>
              <a:rPr lang="de-DE" sz="2800" dirty="0" smtClean="0"/>
              <a:t>Für wen stehen die Haie und die Fische?</a:t>
            </a:r>
          </a:p>
          <a:p>
            <a:pPr marL="0" indent="0">
              <a:buNone/>
            </a:pPr>
            <a:r>
              <a:rPr lang="de-DE" sz="2800" dirty="0" smtClean="0"/>
              <a:t>Wie sieht das </a:t>
            </a:r>
            <a:r>
              <a:rPr lang="de-DE" sz="2800" b="1" dirty="0" smtClean="0">
                <a:solidFill>
                  <a:srgbClr val="7030A0"/>
                </a:solidFill>
              </a:rPr>
              <a:t>System</a:t>
            </a:r>
            <a:r>
              <a:rPr lang="de-DE" sz="2800" dirty="0" smtClean="0"/>
              <a:t> dann konkret aus?</a:t>
            </a:r>
          </a:p>
          <a:p>
            <a:pPr marL="0" indent="0">
              <a:buNone/>
            </a:pPr>
            <a:endParaRPr lang="de-DE" sz="2800" dirty="0"/>
          </a:p>
          <a:p>
            <a:pPr marL="0" indent="0">
              <a:buNone/>
            </a:pPr>
            <a:endParaRPr lang="de-DE" sz="2800" dirty="0" smtClean="0"/>
          </a:p>
          <a:p>
            <a:pPr marL="0" indent="0">
              <a:buNone/>
            </a:pPr>
            <a:endParaRPr lang="de-DE" sz="2800" dirty="0"/>
          </a:p>
          <a:p>
            <a:pPr marL="0" indent="0">
              <a:buNone/>
            </a:pPr>
            <a:endParaRPr lang="de-DE" sz="2800" dirty="0" smtClean="0"/>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4836250"/>
            <a:ext cx="1243013"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342510">
            <a:off x="939051" y="4286081"/>
            <a:ext cx="1347787" cy="101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1806" y="4814546"/>
            <a:ext cx="1633537" cy="145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6">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6084168" y="4005064"/>
            <a:ext cx="2474913" cy="213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738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6" presetClass="entr" presetSubtype="16" fill="hold" nodeType="withEffect">
                                  <p:stCondLst>
                                    <p:cond delay="0"/>
                                  </p:stCondLst>
                                  <p:childTnLst>
                                    <p:set>
                                      <p:cBhvr>
                                        <p:cTn id="8" dur="1" fill="hold">
                                          <p:stCondLst>
                                            <p:cond delay="0"/>
                                          </p:stCondLst>
                                        </p:cTn>
                                        <p:tgtEl>
                                          <p:spTgt spid="6148"/>
                                        </p:tgtEl>
                                        <p:attrNameLst>
                                          <p:attrName>style.visibility</p:attrName>
                                        </p:attrNameLst>
                                      </p:cBhvr>
                                      <p:to>
                                        <p:strVal val="visible"/>
                                      </p:to>
                                    </p:set>
                                    <p:animEffect transition="in" filter="circle(in)">
                                      <p:cBhvr>
                                        <p:cTn id="9" dur="20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Wenn die Haifische Menschen wären</a:t>
            </a:r>
            <a:br>
              <a:rPr lang="de-DE" dirty="0" smtClean="0"/>
            </a:br>
            <a:r>
              <a:rPr lang="de-DE" dirty="0" smtClean="0"/>
              <a:t>Bertolt Brecht</a:t>
            </a:r>
            <a:endParaRPr lang="de-DE" dirty="0"/>
          </a:p>
        </p:txBody>
      </p:sp>
      <p:sp>
        <p:nvSpPr>
          <p:cNvPr id="3" name="Inhaltsplatzhalter 2"/>
          <p:cNvSpPr>
            <a:spLocks noGrp="1"/>
          </p:cNvSpPr>
          <p:nvPr>
            <p:ph idx="1"/>
          </p:nvPr>
        </p:nvSpPr>
        <p:spPr>
          <a:xfrm>
            <a:off x="395536" y="1484784"/>
            <a:ext cx="8229600" cy="4525963"/>
          </a:xfrm>
        </p:spPr>
        <p:txBody>
          <a:bodyPr>
            <a:normAutofit/>
          </a:bodyPr>
          <a:lstStyle/>
          <a:p>
            <a:pPr marL="0" indent="0" algn="ctr">
              <a:buNone/>
            </a:pPr>
            <a:r>
              <a:rPr lang="de-DE" dirty="0" smtClean="0"/>
              <a:t>Verfasse </a:t>
            </a:r>
            <a:r>
              <a:rPr lang="de-DE" dirty="0" smtClean="0"/>
              <a:t>zusammen, was Herr K. erzählt.</a:t>
            </a:r>
            <a:endParaRPr lang="de-DE" dirty="0" smtClean="0"/>
          </a:p>
          <a:p>
            <a:pPr marL="0" indent="0" algn="ctr">
              <a:buNone/>
            </a:pPr>
            <a:endParaRPr lang="de-DE" dirty="0" smtClean="0"/>
          </a:p>
          <a:p>
            <a:pPr marL="0" indent="0">
              <a:buNone/>
            </a:pPr>
            <a:endParaRPr lang="de-DE" i="1" u="sng" dirty="0" smtClean="0"/>
          </a:p>
          <a:p>
            <a:pPr marL="0" indent="0">
              <a:buNone/>
            </a:pPr>
            <a:r>
              <a:rPr lang="de-DE" i="1" u="sng" dirty="0" smtClean="0"/>
              <a:t>Möglicher Einstieg</a:t>
            </a:r>
            <a:r>
              <a:rPr lang="de-DE" i="1" dirty="0" smtClean="0"/>
              <a:t>: </a:t>
            </a:r>
            <a:endParaRPr lang="de-DE" i="1" dirty="0" smtClean="0"/>
          </a:p>
          <a:p>
            <a:pPr marL="0" indent="0">
              <a:buNone/>
            </a:pPr>
            <a:r>
              <a:rPr lang="de-DE" i="1" dirty="0" smtClean="0">
                <a:solidFill>
                  <a:srgbClr val="FF0000"/>
                </a:solidFill>
              </a:rPr>
              <a:t>Die </a:t>
            </a:r>
            <a:r>
              <a:rPr lang="de-DE" i="1" dirty="0">
                <a:solidFill>
                  <a:srgbClr val="FF0000"/>
                </a:solidFill>
              </a:rPr>
              <a:t>kleine Tochter der Wirtin des Herrn K. fragt ihn, ob … </a:t>
            </a:r>
            <a:r>
              <a:rPr lang="de-DE" i="1" dirty="0" smtClean="0">
                <a:solidFill>
                  <a:srgbClr val="FF0000"/>
                </a:solidFill>
              </a:rPr>
              <a:t>/ Er </a:t>
            </a:r>
            <a:r>
              <a:rPr lang="de-DE" i="1" dirty="0">
                <a:solidFill>
                  <a:srgbClr val="FF0000"/>
                </a:solidFill>
              </a:rPr>
              <a:t>antwortet mit einem prompten „Sicher“, bevor er genauer erklärt warum. </a:t>
            </a:r>
            <a:r>
              <a:rPr lang="de-DE" i="1" dirty="0" smtClean="0">
                <a:solidFill>
                  <a:srgbClr val="FF0000"/>
                </a:solidFill>
              </a:rPr>
              <a:t>…</a:t>
            </a:r>
          </a:p>
          <a:p>
            <a:pPr marL="0" indent="0">
              <a:buNone/>
            </a:pPr>
            <a:endParaRPr lang="de-DE" dirty="0" smtClean="0">
              <a:solidFill>
                <a:srgbClr val="FF0000"/>
              </a:solidFill>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2204864"/>
            <a:ext cx="3277658" cy="1129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650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de-DE" dirty="0" smtClean="0"/>
              <a:t>Detaillierte Zusammenfassung</a:t>
            </a:r>
            <a:endParaRPr lang="de-DE" dirty="0"/>
          </a:p>
        </p:txBody>
      </p:sp>
      <p:sp>
        <p:nvSpPr>
          <p:cNvPr id="3" name="Inhaltsplatzhalter 2"/>
          <p:cNvSpPr>
            <a:spLocks noGrp="1"/>
          </p:cNvSpPr>
          <p:nvPr>
            <p:ph idx="1"/>
          </p:nvPr>
        </p:nvSpPr>
        <p:spPr/>
        <p:txBody>
          <a:bodyPr>
            <a:normAutofit fontScale="92500"/>
          </a:bodyPr>
          <a:lstStyle/>
          <a:p>
            <a:pPr marL="0" indent="0">
              <a:buNone/>
            </a:pPr>
            <a:r>
              <a:rPr lang="de-DE" sz="2800" i="1" dirty="0">
                <a:latin typeface="Comic Sans MS" panose="030F0702030302020204" pitchFamily="66" charset="0"/>
              </a:rPr>
              <a:t>Die kleine Tochter der Wirtin des Herrn K. fragt ihn, ob </a:t>
            </a:r>
            <a:r>
              <a:rPr lang="de-DE" sz="2800" i="1" u="sng" dirty="0">
                <a:latin typeface="Comic Sans MS" panose="030F0702030302020204" pitchFamily="66" charset="0"/>
              </a:rPr>
              <a:t>die Haifische netter zu den kleinen Fischen wären, wenn sie Menschen wären</a:t>
            </a:r>
            <a:r>
              <a:rPr lang="de-DE" sz="2800" i="1" dirty="0">
                <a:latin typeface="Comic Sans MS" panose="030F0702030302020204" pitchFamily="66" charset="0"/>
              </a:rPr>
              <a:t>. Er antwortet mit einem prompten „Sicher“, bevor er genauer </a:t>
            </a:r>
            <a:r>
              <a:rPr lang="de-DE" sz="2800" i="1" dirty="0" smtClean="0">
                <a:latin typeface="Comic Sans MS" panose="030F0702030302020204" pitchFamily="66" charset="0"/>
              </a:rPr>
              <a:t>erklärt, </a:t>
            </a:r>
            <a:r>
              <a:rPr lang="de-DE" sz="2800" i="1" dirty="0">
                <a:latin typeface="Comic Sans MS" panose="030F0702030302020204" pitchFamily="66" charset="0"/>
              </a:rPr>
              <a:t>warum. </a:t>
            </a:r>
            <a:r>
              <a:rPr lang="de-DE" sz="2800" i="1" u="sng" dirty="0">
                <a:latin typeface="Comic Sans MS" panose="030F0702030302020204" pitchFamily="66" charset="0"/>
              </a:rPr>
              <a:t>In seiner langen Antwort geht er näher auf die sich daraus ergebende mögliche Gesellschaftsstruktur ein und legt dar, </a:t>
            </a:r>
            <a:r>
              <a:rPr lang="de-DE" sz="2800" i="1" dirty="0" smtClean="0">
                <a:latin typeface="Comic Sans MS" panose="030F0702030302020204" pitchFamily="66" charset="0"/>
              </a:rPr>
              <a:t>…</a:t>
            </a:r>
          </a:p>
          <a:p>
            <a:pPr>
              <a:buFont typeface="Wingdings" panose="05000000000000000000" pitchFamily="2" charset="2"/>
              <a:buChar char="Ø"/>
            </a:pPr>
            <a:r>
              <a:rPr lang="de-DE" dirty="0" smtClean="0"/>
              <a:t>Herr K. beschreibt die Gesellschaft der Haifische und Fischlein, auf welche Bereiche geht er ein?</a:t>
            </a:r>
          </a:p>
          <a:p>
            <a:pPr>
              <a:buFont typeface="Wingdings" panose="05000000000000000000" pitchFamily="2" charset="2"/>
              <a:buChar char="Ø"/>
            </a:pPr>
            <a:r>
              <a:rPr lang="de-DE" dirty="0" smtClean="0">
                <a:solidFill>
                  <a:srgbClr val="FF0000"/>
                </a:solidFill>
              </a:rPr>
              <a:t>Wohnung – Nahrung …</a:t>
            </a:r>
            <a:endParaRPr lang="de-DE" dirty="0">
              <a:solidFill>
                <a:srgbClr val="FF0000"/>
              </a:solidFill>
            </a:endParaRPr>
          </a:p>
        </p:txBody>
      </p:sp>
    </p:spTree>
    <p:extLst>
      <p:ext uri="{BB962C8B-B14F-4D97-AF65-F5344CB8AC3E}">
        <p14:creationId xmlns:p14="http://schemas.microsoft.com/office/powerpoint/2010/main" val="245211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de-DE" dirty="0" smtClean="0"/>
              <a:t>Detaillierte Zusammenfassung</a:t>
            </a:r>
            <a:endParaRPr lang="de-DE" dirty="0"/>
          </a:p>
        </p:txBody>
      </p:sp>
      <p:sp>
        <p:nvSpPr>
          <p:cNvPr id="3" name="Inhaltsplatzhalter 2"/>
          <p:cNvSpPr>
            <a:spLocks noGrp="1"/>
          </p:cNvSpPr>
          <p:nvPr>
            <p:ph idx="1"/>
          </p:nvPr>
        </p:nvSpPr>
        <p:spPr/>
        <p:txBody>
          <a:bodyPr>
            <a:normAutofit fontScale="85000" lnSpcReduction="10000"/>
          </a:bodyPr>
          <a:lstStyle/>
          <a:p>
            <a:pPr marL="0" indent="0">
              <a:buNone/>
            </a:pPr>
            <a:r>
              <a:rPr lang="de-DE" i="1" dirty="0" smtClean="0"/>
              <a:t>In </a:t>
            </a:r>
            <a:r>
              <a:rPr lang="de-DE" i="1" dirty="0"/>
              <a:t>seiner langen Antwort geht er näher auf die sich daraus ergebende mögliche Gesellschaftsstruktur ein und legt dar, </a:t>
            </a:r>
            <a:r>
              <a:rPr lang="de-DE" i="1" dirty="0" smtClean="0"/>
              <a:t>…</a:t>
            </a:r>
          </a:p>
          <a:p>
            <a:pPr marL="0" indent="0">
              <a:buNone/>
            </a:pPr>
            <a:r>
              <a:rPr lang="de-DE" i="1" dirty="0" smtClean="0"/>
              <a:t>wie </a:t>
            </a:r>
            <a:r>
              <a:rPr lang="de-DE" i="1" dirty="0"/>
              <a:t>die Fische </a:t>
            </a:r>
            <a:r>
              <a:rPr lang="de-DE" i="1" u="sng" dirty="0"/>
              <a:t>wohnen</a:t>
            </a:r>
            <a:r>
              <a:rPr lang="de-DE" i="1" dirty="0"/>
              <a:t> würden (Z. …), wie sie von den Haifischen mit </a:t>
            </a:r>
            <a:r>
              <a:rPr lang="de-DE" i="1" u="sng" dirty="0"/>
              <a:t>Nahrung</a:t>
            </a:r>
            <a:r>
              <a:rPr lang="de-DE" i="1" dirty="0"/>
              <a:t> versorgt würden (Z. …), wie für  ihre </a:t>
            </a:r>
            <a:r>
              <a:rPr lang="de-DE" i="1" u="sng" dirty="0"/>
              <a:t>Gesundheit</a:t>
            </a:r>
            <a:r>
              <a:rPr lang="de-DE" i="1" dirty="0"/>
              <a:t> und </a:t>
            </a:r>
            <a:r>
              <a:rPr lang="de-DE" i="1" u="sng" dirty="0"/>
              <a:t>Unterhaltung</a:t>
            </a:r>
            <a:r>
              <a:rPr lang="de-DE" i="1" dirty="0"/>
              <a:t> gesorgt würde (Z. …). </a:t>
            </a:r>
            <a:r>
              <a:rPr lang="de-DE" i="1" dirty="0">
                <a:solidFill>
                  <a:srgbClr val="FF0000"/>
                </a:solidFill>
              </a:rPr>
              <a:t>Als weiteren Aspekt führt Herr K. aus </a:t>
            </a:r>
            <a:r>
              <a:rPr lang="de-DE" i="1" dirty="0" smtClean="0">
                <a:solidFill>
                  <a:srgbClr val="FF0000"/>
                </a:solidFill>
              </a:rPr>
              <a:t>… </a:t>
            </a:r>
          </a:p>
          <a:p>
            <a:pPr marL="0" indent="0">
              <a:buNone/>
            </a:pPr>
            <a:r>
              <a:rPr lang="de-DE" i="1" dirty="0" smtClean="0"/>
              <a:t>welche </a:t>
            </a:r>
            <a:r>
              <a:rPr lang="de-DE" i="1" u="sng" dirty="0"/>
              <a:t>Schulbildung</a:t>
            </a:r>
            <a:r>
              <a:rPr lang="de-DE" i="1" dirty="0"/>
              <a:t> (Z. …) die Fische erhalten würden und wie sie für die </a:t>
            </a:r>
            <a:r>
              <a:rPr lang="de-DE" i="1" u="sng" dirty="0"/>
              <a:t>Kriegsführung</a:t>
            </a:r>
            <a:r>
              <a:rPr lang="de-DE" i="1" dirty="0"/>
              <a:t> (Z. …) eingesetzt würden. </a:t>
            </a:r>
            <a:r>
              <a:rPr lang="de-DE" i="1" dirty="0">
                <a:solidFill>
                  <a:srgbClr val="FF0000"/>
                </a:solidFill>
              </a:rPr>
              <a:t>Des Weiteren </a:t>
            </a:r>
            <a:r>
              <a:rPr lang="de-DE" i="1" dirty="0"/>
              <a:t>würde es in dieser Gesellschaft auch </a:t>
            </a:r>
            <a:r>
              <a:rPr lang="de-DE" i="1" u="sng" dirty="0"/>
              <a:t>Kunst</a:t>
            </a:r>
            <a:r>
              <a:rPr lang="de-DE" i="1" dirty="0"/>
              <a:t> (Z. …) und </a:t>
            </a:r>
            <a:r>
              <a:rPr lang="de-DE" i="1" u="sng" dirty="0"/>
              <a:t>Religion</a:t>
            </a:r>
            <a:r>
              <a:rPr lang="de-DE" i="1" dirty="0"/>
              <a:t> (Z. …) geben. </a:t>
            </a:r>
            <a:r>
              <a:rPr lang="de-DE" i="1" dirty="0">
                <a:solidFill>
                  <a:srgbClr val="FF0000"/>
                </a:solidFill>
              </a:rPr>
              <a:t>Zudem </a:t>
            </a:r>
            <a:r>
              <a:rPr lang="de-DE" i="1" dirty="0" smtClean="0">
                <a:solidFill>
                  <a:srgbClr val="FF0000"/>
                </a:solidFill>
              </a:rPr>
              <a:t>…</a:t>
            </a:r>
            <a:endParaRPr lang="de-DE" dirty="0">
              <a:solidFill>
                <a:srgbClr val="FF0000"/>
              </a:solidFill>
            </a:endParaRPr>
          </a:p>
          <a:p>
            <a:pPr marL="0" indent="0">
              <a:buNone/>
            </a:pPr>
            <a:endParaRPr lang="de-DE" dirty="0"/>
          </a:p>
        </p:txBody>
      </p:sp>
    </p:spTree>
    <p:extLst>
      <p:ext uri="{BB962C8B-B14F-4D97-AF65-F5344CB8AC3E}">
        <p14:creationId xmlns:p14="http://schemas.microsoft.com/office/powerpoint/2010/main" val="278031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de-DE" dirty="0" smtClean="0"/>
              <a:t>Detaillierte Zusammenfassung</a:t>
            </a:r>
            <a:endParaRPr lang="de-DE" dirty="0"/>
          </a:p>
        </p:txBody>
      </p:sp>
      <p:sp>
        <p:nvSpPr>
          <p:cNvPr id="3" name="Inhaltsplatzhalter 2"/>
          <p:cNvSpPr>
            <a:spLocks noGrp="1"/>
          </p:cNvSpPr>
          <p:nvPr>
            <p:ph idx="1"/>
          </p:nvPr>
        </p:nvSpPr>
        <p:spPr>
          <a:xfrm>
            <a:off x="457200" y="1600200"/>
            <a:ext cx="8507288" cy="4997152"/>
          </a:xfrm>
        </p:spPr>
        <p:txBody>
          <a:bodyPr>
            <a:noAutofit/>
          </a:bodyPr>
          <a:lstStyle/>
          <a:p>
            <a:pPr marL="0" indent="0">
              <a:buNone/>
            </a:pPr>
            <a:r>
              <a:rPr lang="de-DE" sz="2200" i="1" dirty="0"/>
              <a:t>Die kleine Tochter der Wirtin des Herrn K. fragt ihn, ob die Haifische netter zu den kleinen Fischen wären, wenn sie Menschen wären. Er antwortet mit einem prompten „Sicher“, bevor er genauer erklärt warum. In seiner langen Antwort geht er näher auf die sich daraus ergebende mögliche Gesellschaftsstruktur ein und legt dar, </a:t>
            </a:r>
            <a:r>
              <a:rPr lang="de-DE" sz="2200" i="1" dirty="0" smtClean="0"/>
              <a:t>wie </a:t>
            </a:r>
            <a:r>
              <a:rPr lang="de-DE" sz="2200" i="1" dirty="0"/>
              <a:t>die Fische </a:t>
            </a:r>
            <a:r>
              <a:rPr lang="de-DE" sz="2200" i="1" u="sng" dirty="0"/>
              <a:t>wohnen</a:t>
            </a:r>
            <a:r>
              <a:rPr lang="de-DE" sz="2200" i="1" dirty="0"/>
              <a:t> würden (Z. …), wie sie von den Haifischen mit </a:t>
            </a:r>
            <a:r>
              <a:rPr lang="de-DE" sz="2200" i="1" u="sng" dirty="0"/>
              <a:t>Nahrung</a:t>
            </a:r>
            <a:r>
              <a:rPr lang="de-DE" sz="2200" i="1" dirty="0"/>
              <a:t> versorgt würden (Z. …), wie für  ihre </a:t>
            </a:r>
            <a:r>
              <a:rPr lang="de-DE" sz="2200" i="1" u="sng" dirty="0"/>
              <a:t>Gesundheit</a:t>
            </a:r>
            <a:r>
              <a:rPr lang="de-DE" sz="2200" i="1" dirty="0"/>
              <a:t> und </a:t>
            </a:r>
            <a:r>
              <a:rPr lang="de-DE" sz="2200" i="1" u="sng" dirty="0"/>
              <a:t>Unterhaltung</a:t>
            </a:r>
            <a:r>
              <a:rPr lang="de-DE" sz="2200" i="1" dirty="0"/>
              <a:t> gesorgt würde (Z. …). </a:t>
            </a:r>
            <a:r>
              <a:rPr lang="de-DE" sz="2200" i="1" dirty="0">
                <a:solidFill>
                  <a:srgbClr val="FF0000"/>
                </a:solidFill>
              </a:rPr>
              <a:t>Als weiteren Aspekt führt Herr K. aus </a:t>
            </a:r>
            <a:r>
              <a:rPr lang="de-DE" sz="2200" i="1" dirty="0" smtClean="0"/>
              <a:t>welche </a:t>
            </a:r>
            <a:r>
              <a:rPr lang="de-DE" sz="2200" i="1" u="sng" dirty="0"/>
              <a:t>Schulbildung</a:t>
            </a:r>
            <a:r>
              <a:rPr lang="de-DE" sz="2200" i="1" dirty="0"/>
              <a:t> (Z. …) die Fische erhalten würden und wie sie für die </a:t>
            </a:r>
            <a:r>
              <a:rPr lang="de-DE" sz="2200" i="1" u="sng" dirty="0"/>
              <a:t>Kriegsführung</a:t>
            </a:r>
            <a:r>
              <a:rPr lang="de-DE" sz="2200" i="1" dirty="0"/>
              <a:t> (Z. …) eingesetzt würden. </a:t>
            </a:r>
            <a:r>
              <a:rPr lang="de-DE" sz="2200" i="1" dirty="0">
                <a:solidFill>
                  <a:srgbClr val="FF0000"/>
                </a:solidFill>
              </a:rPr>
              <a:t>Des Weiteren </a:t>
            </a:r>
            <a:r>
              <a:rPr lang="de-DE" sz="2200" i="1" dirty="0"/>
              <a:t>würde es in dieser Gesellschaft auch </a:t>
            </a:r>
            <a:r>
              <a:rPr lang="de-DE" sz="2200" i="1" u="sng" dirty="0"/>
              <a:t>Kunst</a:t>
            </a:r>
            <a:r>
              <a:rPr lang="de-DE" sz="2200" i="1" dirty="0"/>
              <a:t> (Z. …) und </a:t>
            </a:r>
            <a:r>
              <a:rPr lang="de-DE" sz="2200" i="1" u="sng" dirty="0"/>
              <a:t>Religion</a:t>
            </a:r>
            <a:r>
              <a:rPr lang="de-DE" sz="2200" i="1" dirty="0"/>
              <a:t> (Z. …) geben. </a:t>
            </a:r>
            <a:r>
              <a:rPr lang="de-DE" sz="2200" b="1" i="1" dirty="0">
                <a:solidFill>
                  <a:srgbClr val="FF0000"/>
                </a:solidFill>
              </a:rPr>
              <a:t>Zudem </a:t>
            </a:r>
            <a:r>
              <a:rPr lang="de-DE" sz="2200" b="1" i="1" dirty="0" smtClean="0">
                <a:solidFill>
                  <a:srgbClr val="FF0000"/>
                </a:solidFill>
              </a:rPr>
              <a:t>…</a:t>
            </a:r>
            <a:endParaRPr lang="de-DE" sz="2200" b="1" dirty="0">
              <a:solidFill>
                <a:srgbClr val="FF0000"/>
              </a:solidFill>
            </a:endParaRPr>
          </a:p>
          <a:p>
            <a:pPr marL="0" indent="0">
              <a:buNone/>
            </a:pPr>
            <a:r>
              <a:rPr lang="de-DE" sz="2200" b="1" dirty="0" smtClean="0"/>
              <a:t>Herr K. schließt mit der These, …</a:t>
            </a:r>
          </a:p>
          <a:p>
            <a:pPr>
              <a:buFont typeface="Wingdings" panose="05000000000000000000" pitchFamily="2" charset="2"/>
              <a:buChar char="Ø"/>
            </a:pPr>
            <a:r>
              <a:rPr lang="de-DE" sz="2200" b="1" dirty="0" smtClean="0">
                <a:solidFill>
                  <a:srgbClr val="FF0000"/>
                </a:solidFill>
              </a:rPr>
              <a:t>Verfasse nun einen Inhaltsangabe </a:t>
            </a:r>
            <a:r>
              <a:rPr lang="de-DE" sz="2200" dirty="0" smtClean="0">
                <a:solidFill>
                  <a:srgbClr val="FF0000"/>
                </a:solidFill>
              </a:rPr>
              <a:t>(kurz, präzise, im Präsens)</a:t>
            </a:r>
            <a:endParaRPr lang="de-DE" sz="2200" dirty="0">
              <a:solidFill>
                <a:srgbClr val="FF0000"/>
              </a:solidFill>
            </a:endParaRPr>
          </a:p>
        </p:txBody>
      </p:sp>
    </p:spTree>
    <p:extLst>
      <p:ext uri="{BB962C8B-B14F-4D97-AF65-F5344CB8AC3E}">
        <p14:creationId xmlns:p14="http://schemas.microsoft.com/office/powerpoint/2010/main" val="392393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498178"/>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sz="3100" b="1" dirty="0" smtClean="0"/>
              <a:t>Deutungshypothesen</a:t>
            </a:r>
            <a:r>
              <a:rPr lang="de-DE" sz="3100" dirty="0" smtClean="0"/>
              <a:t/>
            </a:r>
            <a:br>
              <a:rPr lang="de-DE" sz="3100" dirty="0" smtClean="0"/>
            </a:br>
            <a:r>
              <a:rPr lang="de-DE" sz="3100" dirty="0" smtClean="0"/>
              <a:t>Wie unterscheiden sich diese Thesen voneinander? Welche finden Sie am </a:t>
            </a:r>
            <a:r>
              <a:rPr lang="de-DE" sz="3100" dirty="0"/>
              <a:t>passendsten?</a:t>
            </a:r>
          </a:p>
        </p:txBody>
      </p:sp>
      <p:sp>
        <p:nvSpPr>
          <p:cNvPr id="3" name="Inhaltsplatzhalter 2"/>
          <p:cNvSpPr>
            <a:spLocks noGrp="1"/>
          </p:cNvSpPr>
          <p:nvPr>
            <p:ph idx="1"/>
          </p:nvPr>
        </p:nvSpPr>
        <p:spPr>
          <a:xfrm>
            <a:off x="457200" y="1988840"/>
            <a:ext cx="8229600" cy="4536504"/>
          </a:xfrm>
        </p:spPr>
        <p:txBody>
          <a:bodyPr>
            <a:normAutofit fontScale="77500" lnSpcReduction="20000"/>
          </a:bodyPr>
          <a:lstStyle/>
          <a:p>
            <a:pPr marL="514350" indent="-514350">
              <a:buFont typeface="+mj-lt"/>
              <a:buAutoNum type="arabicPeriod"/>
            </a:pPr>
            <a:r>
              <a:rPr lang="de-DE" dirty="0" smtClean="0"/>
              <a:t>In dieser Parabel vergleicht Brecht die Tiere mit den Menschen und beschreibt deren gesellschaftliches System.</a:t>
            </a:r>
          </a:p>
          <a:p>
            <a:pPr marL="514350" indent="-514350">
              <a:buFont typeface="+mj-lt"/>
              <a:buAutoNum type="arabicPeriod"/>
            </a:pPr>
            <a:r>
              <a:rPr lang="de-DE" dirty="0" smtClean="0"/>
              <a:t>In seiner Parabel vergleicht Brecht die Situation im Meer mit dem Dritten Reich. Er will verdeutlichen, wie die Nazis es schafften, sich über zehn Jahre an der Macht zu halten.</a:t>
            </a:r>
          </a:p>
          <a:p>
            <a:pPr marL="514350" indent="-514350">
              <a:buFont typeface="+mj-lt"/>
              <a:buAutoNum type="arabicPeriod"/>
            </a:pPr>
            <a:r>
              <a:rPr lang="de-DE" dirty="0" smtClean="0"/>
              <a:t>In Brechts Parabel geht es darum, dass die Mächtigen und Reichen ihr egoistisches Verhalten damit rechtfertigen, die Schwächeren zu schützen und zu versorgen.</a:t>
            </a:r>
          </a:p>
          <a:p>
            <a:pPr marL="514350" indent="-514350">
              <a:buFont typeface="+mj-lt"/>
              <a:buAutoNum type="arabicPeriod"/>
            </a:pPr>
            <a:r>
              <a:rPr lang="de-DE" dirty="0" smtClean="0"/>
              <a:t>Brecht verdeutlicht in dieser Parabel, was den Kleinen passiert, wenn sie sich von Mächtigeren, vermeintlich </a:t>
            </a:r>
            <a:r>
              <a:rPr lang="de-DE" dirty="0" smtClean="0"/>
              <a:t>Schlauen, </a:t>
            </a:r>
            <a:r>
              <a:rPr lang="de-DE" dirty="0" smtClean="0"/>
              <a:t>einwickeln und ausbeuten lassen.</a:t>
            </a:r>
            <a:endParaRPr lang="de-DE" dirty="0"/>
          </a:p>
        </p:txBody>
      </p:sp>
    </p:spTree>
    <p:extLst>
      <p:ext uri="{BB962C8B-B14F-4D97-AF65-F5344CB8AC3E}">
        <p14:creationId xmlns:p14="http://schemas.microsoft.com/office/powerpoint/2010/main" val="393882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498178"/>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sz="3100" b="1" dirty="0" smtClean="0"/>
              <a:t>Deutungshypothesen</a:t>
            </a:r>
            <a:r>
              <a:rPr lang="de-DE" sz="3100" dirty="0" smtClean="0"/>
              <a:t/>
            </a:r>
            <a:br>
              <a:rPr lang="de-DE" sz="3100" dirty="0" smtClean="0"/>
            </a:br>
            <a:r>
              <a:rPr lang="de-DE" sz="3100" dirty="0" smtClean="0"/>
              <a:t>Wie unterscheiden sich diese Thesen voneinander? Welche finden Sie am </a:t>
            </a:r>
            <a:r>
              <a:rPr lang="de-DE" sz="3100" dirty="0"/>
              <a:t>passendsten?</a:t>
            </a:r>
          </a:p>
        </p:txBody>
      </p:sp>
      <p:sp>
        <p:nvSpPr>
          <p:cNvPr id="3" name="Inhaltsplatzhalter 2"/>
          <p:cNvSpPr>
            <a:spLocks noGrp="1"/>
          </p:cNvSpPr>
          <p:nvPr>
            <p:ph idx="1"/>
          </p:nvPr>
        </p:nvSpPr>
        <p:spPr>
          <a:xfrm>
            <a:off x="457200" y="1988840"/>
            <a:ext cx="8229600" cy="4536504"/>
          </a:xfrm>
        </p:spPr>
        <p:txBody>
          <a:bodyPr>
            <a:noAutofit/>
          </a:bodyPr>
          <a:lstStyle/>
          <a:p>
            <a:pPr marL="514350" indent="-514350">
              <a:buFont typeface="+mj-lt"/>
              <a:buAutoNum type="arabicPeriod"/>
            </a:pPr>
            <a:r>
              <a:rPr lang="de-DE" sz="1800" dirty="0" smtClean="0"/>
              <a:t>In dieser Parabel vergleicht </a:t>
            </a:r>
            <a:r>
              <a:rPr lang="de-DE" sz="1800" u="sng" dirty="0" smtClean="0"/>
              <a:t>Brecht</a:t>
            </a:r>
            <a:r>
              <a:rPr lang="de-DE" sz="1800" dirty="0" smtClean="0"/>
              <a:t> die Tiere mit den Menschen und beschreibt deren gesellschaftliches System.</a:t>
            </a:r>
          </a:p>
          <a:p>
            <a:pPr marL="0" indent="0">
              <a:buNone/>
            </a:pPr>
            <a:r>
              <a:rPr lang="de-DE" sz="1800" dirty="0" smtClean="0">
                <a:solidFill>
                  <a:srgbClr val="FF0000"/>
                </a:solidFill>
                <a:sym typeface="Wingdings" panose="05000000000000000000" pitchFamily="2" charset="2"/>
              </a:rPr>
              <a:t> Bildebene (eher Thema)</a:t>
            </a:r>
            <a:endParaRPr lang="de-DE" sz="1800" dirty="0" smtClean="0">
              <a:solidFill>
                <a:srgbClr val="FF0000"/>
              </a:solidFill>
            </a:endParaRPr>
          </a:p>
          <a:p>
            <a:pPr marL="514350" indent="-514350">
              <a:buFont typeface="+mj-lt"/>
              <a:buAutoNum type="arabicPeriod" startAt="2"/>
            </a:pPr>
            <a:r>
              <a:rPr lang="de-DE" sz="1800" dirty="0" smtClean="0"/>
              <a:t>In seiner Parabel vergleicht </a:t>
            </a:r>
            <a:r>
              <a:rPr lang="de-DE" sz="1800" u="sng" dirty="0" smtClean="0"/>
              <a:t>Brecht</a:t>
            </a:r>
            <a:r>
              <a:rPr lang="de-DE" sz="1800" dirty="0" smtClean="0"/>
              <a:t> die Situation im Meer mit dem Dritten Reich. Er will verdeutlichen, wie die Nazis es schafften, sich über zehn Jahre an der Macht zu halten.</a:t>
            </a:r>
          </a:p>
          <a:p>
            <a:pPr marL="354013" indent="-354013">
              <a:buNone/>
            </a:pPr>
            <a:r>
              <a:rPr lang="de-DE" sz="1800" dirty="0" smtClean="0">
                <a:solidFill>
                  <a:srgbClr val="FF0000"/>
                </a:solidFill>
                <a:sym typeface="Wingdings" panose="05000000000000000000" pitchFamily="2" charset="2"/>
              </a:rPr>
              <a:t> Übertragung der Gesamtdeutung auf konkretes Beispiel (eher am Ende)</a:t>
            </a:r>
            <a:endParaRPr lang="de-DE" sz="1800" dirty="0" smtClean="0">
              <a:solidFill>
                <a:srgbClr val="FF0000"/>
              </a:solidFill>
            </a:endParaRPr>
          </a:p>
          <a:p>
            <a:pPr marL="514350" indent="-514350">
              <a:buFont typeface="+mj-lt"/>
              <a:buAutoNum type="arabicPeriod" startAt="3"/>
            </a:pPr>
            <a:r>
              <a:rPr lang="de-DE" sz="1800" dirty="0" smtClean="0"/>
              <a:t>In </a:t>
            </a:r>
            <a:r>
              <a:rPr lang="de-DE" sz="1800" u="sng" dirty="0" smtClean="0"/>
              <a:t>Brechts</a:t>
            </a:r>
            <a:r>
              <a:rPr lang="de-DE" sz="1800" dirty="0" smtClean="0"/>
              <a:t> Parabel geht es darum, dass die Mächtigen und Reichen ihr egoistisches Verhalten damit rechtfertigen, die Schwächeren zu schützen und zu versorgen.</a:t>
            </a:r>
          </a:p>
          <a:p>
            <a:pPr marL="514350" indent="-514350">
              <a:buFont typeface="+mj-lt"/>
              <a:buAutoNum type="arabicPeriod" startAt="3"/>
            </a:pPr>
            <a:r>
              <a:rPr lang="de-DE" sz="1800" u="sng" dirty="0" smtClean="0"/>
              <a:t>Brecht</a:t>
            </a:r>
            <a:r>
              <a:rPr lang="de-DE" sz="1800" dirty="0" smtClean="0"/>
              <a:t> verdeutlicht in dieser Parabel, was den Kleinen passiert, wenn sie sich von Mächtigeren, vermeintlich Schlauen einwickeln und ausbeuten lassen.</a:t>
            </a:r>
          </a:p>
          <a:p>
            <a:pPr>
              <a:buFont typeface="Wingdings"/>
              <a:buChar char="à"/>
            </a:pPr>
            <a:r>
              <a:rPr lang="de-DE" sz="1800" dirty="0" smtClean="0">
                <a:solidFill>
                  <a:srgbClr val="FF0000"/>
                </a:solidFill>
                <a:sym typeface="Wingdings" panose="05000000000000000000" pitchFamily="2" charset="2"/>
              </a:rPr>
              <a:t>Allgemeine Sachebene  mögliche Deutungshypothesen </a:t>
            </a:r>
          </a:p>
          <a:p>
            <a:pPr>
              <a:buFont typeface="Wingdings"/>
              <a:buChar char="à"/>
            </a:pPr>
            <a:r>
              <a:rPr lang="de-DE" sz="1800" dirty="0" smtClean="0">
                <a:solidFill>
                  <a:srgbClr val="FF0000"/>
                </a:solidFill>
                <a:sym typeface="Wingdings" panose="05000000000000000000" pitchFamily="2" charset="2"/>
              </a:rPr>
              <a:t>Roter Faden für die Interpretation</a:t>
            </a:r>
            <a:endParaRPr lang="de-DE" sz="1800"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2924944"/>
            <a:ext cx="4803775"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427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circle(in)">
                                      <p:cBhvr>
                                        <p:cTn id="21"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Einige formale Gestaltungsaspekte 1</a:t>
            </a:r>
            <a:endParaRPr lang="de-DE" dirty="0"/>
          </a:p>
        </p:txBody>
      </p:sp>
      <p:sp>
        <p:nvSpPr>
          <p:cNvPr id="3" name="Inhaltsplatzhalter 2"/>
          <p:cNvSpPr>
            <a:spLocks noGrp="1"/>
          </p:cNvSpPr>
          <p:nvPr>
            <p:ph idx="1"/>
          </p:nvPr>
        </p:nvSpPr>
        <p:spPr/>
        <p:txBody>
          <a:bodyPr>
            <a:normAutofit fontScale="92500" lnSpcReduction="10000"/>
          </a:bodyPr>
          <a:lstStyle/>
          <a:p>
            <a:pPr marL="0" indent="0">
              <a:buNone/>
            </a:pPr>
            <a:r>
              <a:rPr lang="de-DE" dirty="0" smtClean="0"/>
              <a:t>Der Text verwendet viele Formulierungen wie „wegstürbe“, „gäbe“, „könnten“ etc.</a:t>
            </a:r>
            <a:br>
              <a:rPr lang="de-DE" dirty="0" smtClean="0"/>
            </a:br>
            <a:r>
              <a:rPr lang="de-DE" dirty="0" smtClean="0"/>
              <a:t>Um welchen </a:t>
            </a:r>
            <a:r>
              <a:rPr lang="de-DE" u="sng" dirty="0" smtClean="0"/>
              <a:t>Modus</a:t>
            </a:r>
            <a:r>
              <a:rPr lang="de-DE" dirty="0" smtClean="0"/>
              <a:t> handelt es sich?</a:t>
            </a:r>
          </a:p>
          <a:p>
            <a:pPr marL="0" indent="0">
              <a:buNone/>
            </a:pPr>
            <a:r>
              <a:rPr lang="de-DE" dirty="0" smtClean="0">
                <a:solidFill>
                  <a:srgbClr val="FF0000"/>
                </a:solidFill>
              </a:rPr>
              <a:t>Konjunktiv II</a:t>
            </a:r>
          </a:p>
          <a:p>
            <a:pPr marL="0" indent="0">
              <a:buNone/>
            </a:pPr>
            <a:r>
              <a:rPr lang="de-DE" dirty="0" smtClean="0"/>
              <a:t>Was ist seine </a:t>
            </a:r>
            <a:r>
              <a:rPr lang="de-DE" u="sng" dirty="0" smtClean="0"/>
              <a:t>Funktion</a:t>
            </a:r>
            <a:r>
              <a:rPr lang="de-DE" dirty="0" smtClean="0"/>
              <a:t>?</a:t>
            </a:r>
          </a:p>
          <a:p>
            <a:pPr marL="0" indent="0">
              <a:buNone/>
            </a:pPr>
            <a:r>
              <a:rPr lang="de-DE" dirty="0" smtClean="0">
                <a:solidFill>
                  <a:srgbClr val="FF0000"/>
                </a:solidFill>
              </a:rPr>
              <a:t>Um zu zeigen, dass es sich um eine Fiktion handelt, dass es irreal ist.</a:t>
            </a:r>
          </a:p>
          <a:p>
            <a:pPr marL="0" indent="0">
              <a:buNone/>
            </a:pPr>
            <a:r>
              <a:rPr lang="de-DE" dirty="0" smtClean="0"/>
              <a:t>Glaubt Brecht also nicht daran? Hält er es für eine pure </a:t>
            </a:r>
            <a:r>
              <a:rPr lang="de-DE" u="sng" dirty="0" smtClean="0"/>
              <a:t>Fiktion</a:t>
            </a:r>
            <a:r>
              <a:rPr lang="de-DE" dirty="0" smtClean="0"/>
              <a:t>?</a:t>
            </a:r>
            <a:endParaRPr lang="de-DE" dirty="0" smtClean="0">
              <a:solidFill>
                <a:srgbClr val="FF0000"/>
              </a:solidFill>
            </a:endParaRPr>
          </a:p>
          <a:p>
            <a:pPr marL="514350" indent="-514350">
              <a:buFont typeface="+mj-lt"/>
              <a:buAutoNum type="alphaLcPeriod"/>
            </a:pPr>
            <a:endParaRPr lang="de-DE" dirty="0" smtClean="0">
              <a:solidFill>
                <a:srgbClr val="FF0000"/>
              </a:solidFill>
            </a:endParaRPr>
          </a:p>
          <a:p>
            <a:endParaRPr lang="de-DE" dirty="0"/>
          </a:p>
        </p:txBody>
      </p:sp>
    </p:spTree>
    <p:extLst>
      <p:ext uri="{BB962C8B-B14F-4D97-AF65-F5344CB8AC3E}">
        <p14:creationId xmlns:p14="http://schemas.microsoft.com/office/powerpoint/2010/main" val="131023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Einige formale Gestaltungsaspekte 2</a:t>
            </a:r>
            <a:endParaRPr lang="de-DE" dirty="0"/>
          </a:p>
        </p:txBody>
      </p:sp>
      <p:sp>
        <p:nvSpPr>
          <p:cNvPr id="3" name="Inhaltsplatzhalter 2"/>
          <p:cNvSpPr>
            <a:spLocks noGrp="1"/>
          </p:cNvSpPr>
          <p:nvPr>
            <p:ph idx="1"/>
          </p:nvPr>
        </p:nvSpPr>
        <p:spPr/>
        <p:txBody>
          <a:bodyPr>
            <a:normAutofit/>
          </a:bodyPr>
          <a:lstStyle/>
          <a:p>
            <a:pPr marL="0" indent="0">
              <a:buNone/>
            </a:pPr>
            <a:r>
              <a:rPr lang="de-DE" dirty="0" smtClean="0"/>
              <a:t>Brecht wählt die </a:t>
            </a:r>
            <a:r>
              <a:rPr lang="de-DE" u="sng" dirty="0" smtClean="0"/>
              <a:t>Metapher</a:t>
            </a:r>
            <a:r>
              <a:rPr lang="de-DE" dirty="0" smtClean="0"/>
              <a:t> der Haie und der Fische. Warum?</a:t>
            </a:r>
          </a:p>
          <a:p>
            <a:pPr marL="0" indent="0">
              <a:buNone/>
            </a:pPr>
            <a:r>
              <a:rPr lang="de-DE" dirty="0" smtClean="0">
                <a:solidFill>
                  <a:srgbClr val="FF0000"/>
                </a:solidFill>
              </a:rPr>
              <a:t>Hilfsfrage: Welche Eigenschaften assoziiert man normalerweise mit Haien?</a:t>
            </a:r>
          </a:p>
          <a:p>
            <a:pPr marL="0" indent="0">
              <a:buNone/>
            </a:pPr>
            <a:r>
              <a:rPr lang="de-DE" dirty="0" smtClean="0"/>
              <a:t>Warum nennt er die Haie – Haifische und die Fische – Fischlein?</a:t>
            </a:r>
          </a:p>
          <a:p>
            <a:pPr marL="0" indent="0">
              <a:buNone/>
            </a:pPr>
            <a:r>
              <a:rPr lang="de-DE" dirty="0" smtClean="0">
                <a:solidFill>
                  <a:srgbClr val="FF0000"/>
                </a:solidFill>
              </a:rPr>
              <a:t>Beides Fische …</a:t>
            </a:r>
          </a:p>
          <a:p>
            <a:pPr marL="0" indent="0">
              <a:buNone/>
            </a:pPr>
            <a:r>
              <a:rPr lang="de-DE" dirty="0" smtClean="0">
                <a:solidFill>
                  <a:srgbClr val="FF0000"/>
                </a:solidFill>
              </a:rPr>
              <a:t>Verkleinerungsform (Diminutiv) …</a:t>
            </a:r>
          </a:p>
          <a:p>
            <a:pPr marL="0" indent="0">
              <a:buNone/>
            </a:pPr>
            <a:endParaRPr lang="de-DE" dirty="0" smtClean="0"/>
          </a:p>
          <a:p>
            <a:pPr marL="0" indent="0">
              <a:buNone/>
            </a:pPr>
            <a:endParaRPr lang="de-DE" dirty="0" smtClean="0"/>
          </a:p>
          <a:p>
            <a:pPr marL="514350" indent="-514350">
              <a:buFont typeface="+mj-lt"/>
              <a:buAutoNum type="alphaLcPeriod"/>
            </a:pPr>
            <a:endParaRPr lang="de-DE" dirty="0" smtClean="0">
              <a:solidFill>
                <a:srgbClr val="FF0000"/>
              </a:solidFill>
            </a:endParaRPr>
          </a:p>
          <a:p>
            <a:endParaRPr lang="de-DE" dirty="0"/>
          </a:p>
        </p:txBody>
      </p:sp>
    </p:spTree>
    <p:extLst>
      <p:ext uri="{BB962C8B-B14F-4D97-AF65-F5344CB8AC3E}">
        <p14:creationId xmlns:p14="http://schemas.microsoft.com/office/powerpoint/2010/main" val="287114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Einige formale Gestaltungsaspekte 3</a:t>
            </a:r>
            <a:endParaRPr lang="de-DE" dirty="0"/>
          </a:p>
        </p:txBody>
      </p:sp>
      <p:sp>
        <p:nvSpPr>
          <p:cNvPr id="3" name="Inhaltsplatzhalter 2"/>
          <p:cNvSpPr>
            <a:spLocks noGrp="1"/>
          </p:cNvSpPr>
          <p:nvPr>
            <p:ph idx="1"/>
          </p:nvPr>
        </p:nvSpPr>
        <p:spPr>
          <a:xfrm>
            <a:off x="457200" y="1600200"/>
            <a:ext cx="8229600" cy="4997152"/>
          </a:xfrm>
        </p:spPr>
        <p:txBody>
          <a:bodyPr>
            <a:normAutofit fontScale="85000" lnSpcReduction="20000"/>
          </a:bodyPr>
          <a:lstStyle/>
          <a:p>
            <a:pPr marL="0" indent="0" algn="ctr">
              <a:buNone/>
            </a:pPr>
            <a:r>
              <a:rPr lang="de-DE" dirty="0" smtClean="0"/>
              <a:t>Für seine Kritik verwendet Brecht </a:t>
            </a:r>
            <a:r>
              <a:rPr lang="de-DE" sz="4200" b="1" dirty="0" smtClean="0"/>
              <a:t>Ironie</a:t>
            </a:r>
            <a:r>
              <a:rPr lang="de-DE" dirty="0" smtClean="0"/>
              <a:t>. </a:t>
            </a:r>
            <a:br>
              <a:rPr lang="de-DE" dirty="0" smtClean="0"/>
            </a:br>
            <a:r>
              <a:rPr lang="de-DE" dirty="0" smtClean="0"/>
              <a:t>Nenne Beispiele. Erläutere die Funktion.</a:t>
            </a:r>
          </a:p>
          <a:p>
            <a:pPr marL="0" indent="0">
              <a:buNone/>
            </a:pPr>
            <a:r>
              <a:rPr lang="de-DE" sz="2800" b="1" dirty="0" smtClean="0">
                <a:solidFill>
                  <a:srgbClr val="FF0000"/>
                </a:solidFill>
              </a:rPr>
              <a:t>Ironie</a:t>
            </a:r>
            <a:r>
              <a:rPr lang="de-DE" sz="2400" dirty="0" smtClean="0">
                <a:solidFill>
                  <a:srgbClr val="FF0000"/>
                </a:solidFill>
              </a:rPr>
              <a:t>: „lustige Fischlein schmecken besser als trübsinnige“  </a:t>
            </a:r>
            <a:br>
              <a:rPr lang="de-DE" sz="2400" dirty="0" smtClean="0">
                <a:solidFill>
                  <a:srgbClr val="FF0000"/>
                </a:solidFill>
              </a:rPr>
            </a:br>
            <a:r>
              <a:rPr lang="de-DE" sz="2400" dirty="0" smtClean="0">
                <a:solidFill>
                  <a:srgbClr val="FF0000"/>
                </a:solidFill>
              </a:rPr>
              <a:t>„ </a:t>
            </a:r>
            <a:r>
              <a:rPr lang="de-DE" sz="2400" dirty="0">
                <a:solidFill>
                  <a:srgbClr val="FF0000"/>
                </a:solidFill>
              </a:rPr>
              <a:t>(</a:t>
            </a:r>
            <a:r>
              <a:rPr lang="de-DE" sz="2400" dirty="0" smtClean="0">
                <a:solidFill>
                  <a:srgbClr val="FF0000"/>
                </a:solidFill>
              </a:rPr>
              <a:t>Fischlein) schweigen in ganz verschiedenen Sprachen“ </a:t>
            </a:r>
            <a:br>
              <a:rPr lang="de-DE" sz="2400" dirty="0" smtClean="0">
                <a:solidFill>
                  <a:srgbClr val="FF0000"/>
                </a:solidFill>
              </a:rPr>
            </a:br>
            <a:r>
              <a:rPr lang="de-DE" sz="2400" dirty="0" smtClean="0">
                <a:solidFill>
                  <a:srgbClr val="FF0000"/>
                </a:solidFill>
              </a:rPr>
              <a:t>„die Haifische bekämen dann selber öfter größere Brocken zu fressen.“</a:t>
            </a:r>
          </a:p>
          <a:p>
            <a:pPr marL="0" indent="0">
              <a:buNone/>
            </a:pPr>
            <a:r>
              <a:rPr lang="de-DE" u="sng" dirty="0"/>
              <a:t>Wikipedia</a:t>
            </a:r>
            <a:r>
              <a:rPr lang="de-DE" dirty="0"/>
              <a:t>: </a:t>
            </a:r>
            <a:r>
              <a:rPr lang="de-DE" dirty="0" smtClean="0"/>
              <a:t/>
            </a:r>
            <a:br>
              <a:rPr lang="de-DE" dirty="0" smtClean="0"/>
            </a:br>
            <a:r>
              <a:rPr lang="de-DE" sz="2400" dirty="0"/>
              <a:t>Die einfachste Form der rhetorischen Ironie besteht darin, das Gegenteil dessen zu sagen, was man meint. Um Missverständnissen vorzubeugen, kann Ironie dabei von sogenannten </a:t>
            </a:r>
            <a:r>
              <a:rPr lang="de-DE" sz="2400" dirty="0" err="1"/>
              <a:t>Ironiesignalen</a:t>
            </a:r>
            <a:r>
              <a:rPr lang="de-DE" sz="2400" dirty="0"/>
              <a:t> (Mimik, Gestik, Betonung, Anführungszeichen usw.) begleitet sein, die den Zuhörer erkennen lassen, dass der Sprecher </a:t>
            </a:r>
            <a:r>
              <a:rPr lang="de-DE" sz="2400" b="1" dirty="0"/>
              <a:t>das Gesagte nicht wörtlich</a:t>
            </a:r>
            <a:r>
              <a:rPr lang="de-DE" sz="2400" dirty="0"/>
              <a:t>, sondern ironisch </a:t>
            </a:r>
            <a:r>
              <a:rPr lang="de-DE" sz="2400" b="1" dirty="0"/>
              <a:t>verstanden wissen will.</a:t>
            </a:r>
          </a:p>
          <a:p>
            <a:pPr marL="0" indent="0">
              <a:buNone/>
            </a:pPr>
            <a:r>
              <a:rPr lang="de-DE" sz="2400" dirty="0"/>
              <a:t>In der Regel beruht das Verstehen von Ironie darauf, dass Sprecher und Hörer wissen, dass sie bestimmte Überzeugungen teilen, man spricht auch von „geteilten Wissensbeständen“. Die ironische Äußerung verstößt anscheinend gegen den gemeinsamen Kenntnisstand: der Sprecher verletzt die Erwartung des Hörers, dass gemeinsame Wissensbestände beachtet werden. </a:t>
            </a:r>
          </a:p>
          <a:p>
            <a:pPr marL="0" indent="0">
              <a:buNone/>
            </a:pPr>
            <a:endParaRPr lang="de-DE" dirty="0" smtClean="0"/>
          </a:p>
          <a:p>
            <a:pPr marL="514350" indent="-514350">
              <a:buFont typeface="+mj-lt"/>
              <a:buAutoNum type="alphaLcPeriod"/>
            </a:pPr>
            <a:endParaRPr lang="de-DE" dirty="0" smtClean="0">
              <a:solidFill>
                <a:srgbClr val="FF0000"/>
              </a:solidFill>
            </a:endParaRPr>
          </a:p>
          <a:p>
            <a:endParaRPr lang="de-DE" dirty="0"/>
          </a:p>
        </p:txBody>
      </p:sp>
    </p:spTree>
    <p:extLst>
      <p:ext uri="{BB962C8B-B14F-4D97-AF65-F5344CB8AC3E}">
        <p14:creationId xmlns:p14="http://schemas.microsoft.com/office/powerpoint/2010/main" val="377085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de-DE" dirty="0" smtClean="0"/>
              <a:t>Einige formale Gestaltungsaspekte 4</a:t>
            </a:r>
            <a:endParaRPr lang="de-DE" dirty="0"/>
          </a:p>
        </p:txBody>
      </p:sp>
      <p:sp>
        <p:nvSpPr>
          <p:cNvPr id="3" name="Inhaltsplatzhalter 2"/>
          <p:cNvSpPr>
            <a:spLocks noGrp="1"/>
          </p:cNvSpPr>
          <p:nvPr>
            <p:ph idx="1"/>
          </p:nvPr>
        </p:nvSpPr>
        <p:spPr>
          <a:xfrm>
            <a:off x="457200" y="1600200"/>
            <a:ext cx="8435280" cy="4997152"/>
          </a:xfrm>
        </p:spPr>
        <p:txBody>
          <a:bodyPr>
            <a:normAutofit fontScale="62500" lnSpcReduction="20000"/>
          </a:bodyPr>
          <a:lstStyle/>
          <a:p>
            <a:pPr marL="0" indent="0" algn="ctr">
              <a:buNone/>
            </a:pPr>
            <a:r>
              <a:rPr lang="de-DE" b="1" dirty="0" smtClean="0"/>
              <a:t>Erzählsituation </a:t>
            </a:r>
          </a:p>
          <a:p>
            <a:pPr marL="0" indent="0">
              <a:buNone/>
            </a:pPr>
            <a:endParaRPr lang="de-DE" b="1" dirty="0" smtClean="0"/>
          </a:p>
          <a:p>
            <a:pPr marL="514350" indent="-514350">
              <a:buFont typeface="+mj-lt"/>
              <a:buAutoNum type="alphaLcPeriod"/>
            </a:pPr>
            <a:endParaRPr lang="de-DE" dirty="0" smtClean="0">
              <a:solidFill>
                <a:srgbClr val="FF0000"/>
              </a:solidFill>
            </a:endParaRPr>
          </a:p>
          <a:p>
            <a:r>
              <a:rPr lang="de-DE" dirty="0" smtClean="0"/>
              <a:t>Rahmenhandlung:</a:t>
            </a:r>
            <a:br>
              <a:rPr lang="de-DE" dirty="0" smtClean="0"/>
            </a:br>
            <a:r>
              <a:rPr lang="de-DE" b="1" dirty="0" smtClean="0"/>
              <a:t>Erzählform? Erzählperspektive? Erzählhaltung?</a:t>
            </a:r>
          </a:p>
          <a:p>
            <a:pPr marL="0" indent="0" algn="ctr">
              <a:buNone/>
            </a:pPr>
            <a:r>
              <a:rPr lang="de-DE" dirty="0">
                <a:solidFill>
                  <a:srgbClr val="7030A0"/>
                </a:solidFill>
              </a:rPr>
              <a:t>n</a:t>
            </a:r>
            <a:r>
              <a:rPr lang="de-DE" dirty="0" smtClean="0">
                <a:solidFill>
                  <a:srgbClr val="7030A0"/>
                </a:solidFill>
              </a:rPr>
              <a:t>eutraler Erzähler / Er/Sie-Form</a:t>
            </a:r>
            <a:br>
              <a:rPr lang="de-DE" dirty="0" smtClean="0">
                <a:solidFill>
                  <a:srgbClr val="7030A0"/>
                </a:solidFill>
              </a:rPr>
            </a:br>
            <a:endParaRPr lang="de-DE" dirty="0" smtClean="0">
              <a:solidFill>
                <a:srgbClr val="7030A0"/>
              </a:solidFill>
            </a:endParaRPr>
          </a:p>
          <a:p>
            <a:r>
              <a:rPr lang="de-DE" dirty="0" smtClean="0"/>
              <a:t>Fabel / Herrn K.s Antwort / Herrn K.s Erzählung:</a:t>
            </a:r>
            <a:br>
              <a:rPr lang="de-DE" dirty="0" smtClean="0"/>
            </a:br>
            <a:r>
              <a:rPr lang="de-DE" b="1" dirty="0"/>
              <a:t>Erzählform? Erzählperspektive? Erzählhaltung</a:t>
            </a:r>
            <a:r>
              <a:rPr lang="de-DE" b="1" dirty="0" smtClean="0"/>
              <a:t>?</a:t>
            </a:r>
          </a:p>
          <a:p>
            <a:pPr marL="0" indent="0" algn="ctr">
              <a:buNone/>
            </a:pPr>
            <a:r>
              <a:rPr lang="de-DE" dirty="0" smtClean="0">
                <a:solidFill>
                  <a:srgbClr val="7030A0"/>
                </a:solidFill>
              </a:rPr>
              <a:t>Herr K. als auktorialer Erzähler / kommentiert / ironisch, kritisch</a:t>
            </a:r>
          </a:p>
          <a:p>
            <a:pPr marL="0" indent="0" algn="ctr">
              <a:buNone/>
            </a:pPr>
            <a:r>
              <a:rPr lang="de-DE" dirty="0" smtClean="0">
                <a:solidFill>
                  <a:srgbClr val="7030A0"/>
                </a:solidFill>
              </a:rPr>
              <a:t> </a:t>
            </a:r>
            <a:br>
              <a:rPr lang="de-DE" dirty="0" smtClean="0">
                <a:solidFill>
                  <a:srgbClr val="7030A0"/>
                </a:solidFill>
              </a:rPr>
            </a:br>
            <a:r>
              <a:rPr lang="de-DE" u="sng" dirty="0" smtClean="0">
                <a:solidFill>
                  <a:srgbClr val="7030A0"/>
                </a:solidFill>
              </a:rPr>
              <a:t>Vordergründig</a:t>
            </a:r>
            <a:r>
              <a:rPr lang="de-DE" dirty="0" smtClean="0">
                <a:solidFill>
                  <a:srgbClr val="7030A0"/>
                </a:solidFill>
              </a:rPr>
              <a:t>: dem Mädchen angepasst anschaulich und einfach, erklärend (Syntax: einfache Hypotaxen; Wortwahl: „Fischlein“, „</a:t>
            </a:r>
            <a:r>
              <a:rPr lang="de-DE" dirty="0" err="1" smtClean="0">
                <a:solidFill>
                  <a:srgbClr val="7030A0"/>
                </a:solidFill>
              </a:rPr>
              <a:t>Tierzeug</a:t>
            </a:r>
            <a:r>
              <a:rPr lang="de-DE" dirty="0" smtClean="0">
                <a:solidFill>
                  <a:srgbClr val="7030A0"/>
                </a:solidFill>
              </a:rPr>
              <a:t>“ etc.)</a:t>
            </a:r>
          </a:p>
          <a:p>
            <a:pPr marL="0" indent="0" algn="ctr">
              <a:buNone/>
            </a:pPr>
            <a:r>
              <a:rPr lang="de-DE" u="sng" dirty="0" smtClean="0">
                <a:solidFill>
                  <a:srgbClr val="7030A0"/>
                </a:solidFill>
              </a:rPr>
              <a:t>Eigentlich</a:t>
            </a:r>
            <a:r>
              <a:rPr lang="de-DE" dirty="0" smtClean="0">
                <a:solidFill>
                  <a:srgbClr val="7030A0"/>
                </a:solidFill>
              </a:rPr>
              <a:t>: an den eigentlichen, implizierten Leser gerichtet, der das gleiche Weltwissen hat: </a:t>
            </a:r>
            <a:r>
              <a:rPr lang="de-DE" b="1" dirty="0" smtClean="0">
                <a:solidFill>
                  <a:srgbClr val="7030A0"/>
                </a:solidFill>
              </a:rPr>
              <a:t>ironisch, kritisch</a:t>
            </a:r>
            <a:r>
              <a:rPr lang="de-DE" dirty="0" smtClean="0">
                <a:solidFill>
                  <a:srgbClr val="7030A0"/>
                </a:solidFill>
              </a:rPr>
              <a:t> </a:t>
            </a:r>
            <a:br>
              <a:rPr lang="de-DE" dirty="0" smtClean="0">
                <a:solidFill>
                  <a:srgbClr val="7030A0"/>
                </a:solidFill>
              </a:rPr>
            </a:br>
            <a:r>
              <a:rPr lang="de-DE" dirty="0" smtClean="0">
                <a:solidFill>
                  <a:srgbClr val="7030A0"/>
                </a:solidFill>
              </a:rPr>
              <a:t>(Ironie + Kommentare: „faule“ Haie, „prächtig“; </a:t>
            </a:r>
            <a:br>
              <a:rPr lang="de-DE" dirty="0" smtClean="0">
                <a:solidFill>
                  <a:srgbClr val="7030A0"/>
                </a:solidFill>
              </a:rPr>
            </a:br>
            <a:r>
              <a:rPr lang="de-DE" dirty="0" smtClean="0">
                <a:solidFill>
                  <a:srgbClr val="7030A0"/>
                </a:solidFill>
              </a:rPr>
              <a:t>„übrigens“, „sogar“, mehrfach: „natürlich“, „überhaupt“)</a:t>
            </a:r>
            <a:r>
              <a:rPr lang="de-DE" b="1" dirty="0" smtClean="0">
                <a:solidFill>
                  <a:srgbClr val="7030A0"/>
                </a:solidFill>
              </a:rPr>
              <a:t/>
            </a:r>
            <a:br>
              <a:rPr lang="de-DE" b="1" dirty="0" smtClean="0">
                <a:solidFill>
                  <a:srgbClr val="7030A0"/>
                </a:solidFill>
              </a:rPr>
            </a:br>
            <a:endParaRPr lang="de-DE" b="1" dirty="0">
              <a:solidFill>
                <a:srgbClr val="7030A0"/>
              </a:solidFill>
            </a:endParaRPr>
          </a:p>
          <a:p>
            <a:pPr marL="0" indent="0">
              <a:buNone/>
            </a:pPr>
            <a:endParaRPr lang="de-DE"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1628800"/>
            <a:ext cx="3068638" cy="1057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145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de-DE" dirty="0" smtClean="0"/>
              <a:t>Inhaltliche Aspekte</a:t>
            </a:r>
            <a:endParaRPr lang="de-DE" dirty="0"/>
          </a:p>
        </p:txBody>
      </p:sp>
      <p:sp>
        <p:nvSpPr>
          <p:cNvPr id="3" name="Inhaltsplatzhalter 2"/>
          <p:cNvSpPr>
            <a:spLocks noGrp="1"/>
          </p:cNvSpPr>
          <p:nvPr>
            <p:ph idx="1"/>
          </p:nvPr>
        </p:nvSpPr>
        <p:spPr/>
        <p:txBody>
          <a:bodyPr>
            <a:normAutofit lnSpcReduction="10000"/>
          </a:bodyPr>
          <a:lstStyle/>
          <a:p>
            <a:r>
              <a:rPr lang="de-DE" dirty="0" smtClean="0"/>
              <a:t>Welche Funktion hat </a:t>
            </a:r>
            <a:r>
              <a:rPr lang="de-DE" b="1" dirty="0" smtClean="0"/>
              <a:t>Kunst</a:t>
            </a:r>
            <a:r>
              <a:rPr lang="de-DE" dirty="0" smtClean="0"/>
              <a:t> in der Gesellschaft der Haifische?</a:t>
            </a:r>
          </a:p>
          <a:p>
            <a:r>
              <a:rPr lang="de-DE" dirty="0" smtClean="0"/>
              <a:t>Welche die </a:t>
            </a:r>
            <a:r>
              <a:rPr lang="de-DE" b="1" dirty="0" smtClean="0"/>
              <a:t>Religion</a:t>
            </a:r>
            <a:r>
              <a:rPr lang="de-DE" dirty="0" smtClean="0"/>
              <a:t>?</a:t>
            </a:r>
            <a:r>
              <a:rPr lang="de-DE" dirty="0"/>
              <a:t> </a:t>
            </a:r>
            <a:r>
              <a:rPr lang="de-DE" dirty="0" smtClean="0"/>
              <a:t/>
            </a:r>
            <a:br>
              <a:rPr lang="de-DE" dirty="0" smtClean="0"/>
            </a:br>
            <a:r>
              <a:rPr lang="de-DE" dirty="0" smtClean="0"/>
              <a:t>Warum </a:t>
            </a:r>
            <a:r>
              <a:rPr lang="de-DE" dirty="0"/>
              <a:t>wird es als Religion bezeichnet, wenn den Fischen beigebracht wird, dass sie erst im Bauch der Haifische richtig zu leben beginnen?</a:t>
            </a:r>
          </a:p>
          <a:p>
            <a:r>
              <a:rPr lang="de-DE" dirty="0"/>
              <a:t>Was bedeutet das Wort </a:t>
            </a:r>
            <a:r>
              <a:rPr lang="de-DE" b="1" i="1" dirty="0"/>
              <a:t>Kultur</a:t>
            </a:r>
            <a:r>
              <a:rPr lang="de-DE" dirty="0"/>
              <a:t> im letzten Satz?</a:t>
            </a:r>
          </a:p>
          <a:p>
            <a:endParaRPr lang="de-DE" dirty="0"/>
          </a:p>
        </p:txBody>
      </p:sp>
    </p:spTree>
    <p:extLst>
      <p:ext uri="{BB962C8B-B14F-4D97-AF65-F5344CB8AC3E}">
        <p14:creationId xmlns:p14="http://schemas.microsoft.com/office/powerpoint/2010/main" val="27179571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de-DE" dirty="0" smtClean="0"/>
              <a:t>Kultur</a:t>
            </a:r>
            <a:endParaRPr lang="de-DE" dirty="0"/>
          </a:p>
        </p:txBody>
      </p:sp>
      <p:sp>
        <p:nvSpPr>
          <p:cNvPr id="3" name="Inhaltsplatzhalter 2"/>
          <p:cNvSpPr>
            <a:spLocks noGrp="1"/>
          </p:cNvSpPr>
          <p:nvPr>
            <p:ph idx="1"/>
          </p:nvPr>
        </p:nvSpPr>
        <p:spPr/>
        <p:txBody>
          <a:bodyPr>
            <a:normAutofit fontScale="92500" lnSpcReduction="10000"/>
          </a:bodyPr>
          <a:lstStyle/>
          <a:p>
            <a:pPr marL="0" indent="0">
              <a:buNone/>
            </a:pPr>
            <a:r>
              <a:rPr lang="de-DE" b="1" dirty="0" smtClean="0"/>
              <a:t>Kultur </a:t>
            </a:r>
            <a:r>
              <a:rPr lang="de-DE" dirty="0"/>
              <a:t>bezeichnet im weitesten Sinne </a:t>
            </a:r>
            <a:r>
              <a:rPr lang="de-DE" b="1" dirty="0"/>
              <a:t>alles, was der Mensch selbst </a:t>
            </a:r>
            <a:r>
              <a:rPr lang="de-DE" b="1" dirty="0" smtClean="0"/>
              <a:t>hervorbringt,</a:t>
            </a:r>
            <a:r>
              <a:rPr lang="de-DE" dirty="0" smtClean="0"/>
              <a:t> </a:t>
            </a:r>
            <a:r>
              <a:rPr lang="de-DE" dirty="0"/>
              <a:t>im Gegensatz zur Natur, die er nicht gestalten kann. Damit werden alle Bereiche und Aspekte der Gesellschaft einbezogen. </a:t>
            </a:r>
            <a:endParaRPr lang="de-DE" dirty="0" smtClean="0"/>
          </a:p>
          <a:p>
            <a:pPr marL="0" indent="0">
              <a:buNone/>
            </a:pPr>
            <a:r>
              <a:rPr lang="de-DE" dirty="0" smtClean="0"/>
              <a:t>Kultur </a:t>
            </a:r>
            <a:r>
              <a:rPr lang="de-DE" dirty="0"/>
              <a:t>bedeutet hier besonders </a:t>
            </a:r>
            <a:r>
              <a:rPr lang="de-DE" dirty="0" smtClean="0"/>
              <a:t>…</a:t>
            </a:r>
          </a:p>
          <a:p>
            <a:pPr marL="0" indent="0">
              <a:buNone/>
            </a:pPr>
            <a:r>
              <a:rPr lang="de-DE" b="1" dirty="0" smtClean="0"/>
              <a:t>Struktur</a:t>
            </a:r>
            <a:r>
              <a:rPr lang="de-DE" b="1" dirty="0"/>
              <a:t>, Ordnung, Regeln. </a:t>
            </a:r>
            <a:endParaRPr lang="de-DE" b="1" dirty="0" smtClean="0"/>
          </a:p>
          <a:p>
            <a:pPr marL="0" indent="0">
              <a:buNone/>
            </a:pPr>
            <a:r>
              <a:rPr lang="de-DE" dirty="0" smtClean="0"/>
              <a:t>Wenn </a:t>
            </a:r>
            <a:r>
              <a:rPr lang="de-DE" dirty="0"/>
              <a:t>die Haifische Menschen wären, hätten sie also im Meer eine Kultur geschaffen. Wären sie dann wirklich besser / netter? </a:t>
            </a:r>
          </a:p>
          <a:p>
            <a:endParaRPr lang="de-DE" dirty="0"/>
          </a:p>
        </p:txBody>
      </p:sp>
    </p:spTree>
    <p:extLst>
      <p:ext uri="{BB962C8B-B14F-4D97-AF65-F5344CB8AC3E}">
        <p14:creationId xmlns:p14="http://schemas.microsoft.com/office/powerpoint/2010/main" val="185345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de-DE" dirty="0" smtClean="0"/>
              <a:t>Bertolt Brecht</a:t>
            </a:r>
            <a:endParaRPr lang="de-DE" dirty="0"/>
          </a:p>
        </p:txBody>
      </p:sp>
      <p:sp>
        <p:nvSpPr>
          <p:cNvPr id="3" name="Inhaltsplatzhalter 2"/>
          <p:cNvSpPr>
            <a:spLocks noGrp="1"/>
          </p:cNvSpPr>
          <p:nvPr>
            <p:ph idx="1"/>
          </p:nvPr>
        </p:nvSpPr>
        <p:spPr/>
        <p:txBody>
          <a:bodyPr/>
          <a:lstStyle/>
          <a:p>
            <a:pPr marL="0" indent="0">
              <a:buNone/>
            </a:pPr>
            <a:r>
              <a:rPr lang="de-DE" dirty="0" smtClean="0"/>
              <a:t>Die Parabel verrät viel von Brechts Einstellung und seinen Überzeugungen. </a:t>
            </a:r>
          </a:p>
          <a:p>
            <a:r>
              <a:rPr lang="de-DE" dirty="0" smtClean="0"/>
              <a:t>Wie steht er zur Religion?</a:t>
            </a:r>
          </a:p>
          <a:p>
            <a:r>
              <a:rPr lang="de-DE" dirty="0" smtClean="0"/>
              <a:t>Welche Gesellschaftsform präferiert er wohl?</a:t>
            </a:r>
          </a:p>
          <a:p>
            <a:r>
              <a:rPr lang="de-DE" dirty="0" smtClean="0"/>
              <a:t>Was ist für ihn die Aufgabe der Kunst (bildende Kunst, Theater, Schriftstellerei)?</a:t>
            </a:r>
          </a:p>
          <a:p>
            <a:pPr marL="0" indent="0">
              <a:buNone/>
            </a:pPr>
            <a:endParaRPr lang="de-DE" dirty="0"/>
          </a:p>
        </p:txBody>
      </p:sp>
    </p:spTree>
    <p:extLst>
      <p:ext uri="{BB962C8B-B14F-4D97-AF65-F5344CB8AC3E}">
        <p14:creationId xmlns:p14="http://schemas.microsoft.com/office/powerpoint/2010/main" val="906793996"/>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1083</Words>
  <Application>Microsoft Office PowerPoint</Application>
  <PresentationFormat>Bildschirmpräsentation (4:3)</PresentationFormat>
  <Paragraphs>133</Paragraphs>
  <Slides>17</Slides>
  <Notes>5</Notes>
  <HiddenSlides>0</HiddenSlides>
  <MMClips>0</MMClips>
  <ScaleCrop>false</ScaleCrop>
  <HeadingPairs>
    <vt:vector size="4" baseType="variant">
      <vt:variant>
        <vt:lpstr>Design</vt:lpstr>
      </vt:variant>
      <vt:variant>
        <vt:i4>1</vt:i4>
      </vt:variant>
      <vt:variant>
        <vt:lpstr>Folientitel</vt:lpstr>
      </vt:variant>
      <vt:variant>
        <vt:i4>17</vt:i4>
      </vt:variant>
    </vt:vector>
  </HeadingPairs>
  <TitlesOfParts>
    <vt:vector size="18" baseType="lpstr">
      <vt:lpstr>Larissa</vt:lpstr>
      <vt:lpstr>Wenn die Haifische Menschen wären Bertolt Brecht</vt:lpstr>
      <vt:lpstr>Wenn die Haifische Menschen wären Auf dem Weg zu einem begründeten Textverständnis</vt:lpstr>
      <vt:lpstr>Wenn die Haifische Menschen wären Auf dem Weg zu einem begründeten Textverständnis</vt:lpstr>
      <vt:lpstr>Wenn die Haifische Menschen wären Auf dem Weg zu einem begründeten Textverständnis</vt:lpstr>
      <vt:lpstr>Wenn die Haifische Menschen wären Bertolt Brecht</vt:lpstr>
      <vt:lpstr>Detaillierte Zusammenfassung</vt:lpstr>
      <vt:lpstr>Detaillierte Zusammenfassung</vt:lpstr>
      <vt:lpstr>Detaillierte Zusammenfassung</vt:lpstr>
      <vt:lpstr>Deutungshypothesen Wie unterscheiden sich diese Thesen voneinander? Welche finden Sie am passendsten?</vt:lpstr>
      <vt:lpstr>Deutungshypothesen Wie unterscheiden sich diese Thesen voneinander? Welche finden Sie am passendsten?</vt:lpstr>
      <vt:lpstr>Einige formale Gestaltungsaspekte 1</vt:lpstr>
      <vt:lpstr>Einige formale Gestaltungsaspekte 2</vt:lpstr>
      <vt:lpstr>Einige formale Gestaltungsaspekte 3</vt:lpstr>
      <vt:lpstr>Einige formale Gestaltungsaspekte 4</vt:lpstr>
      <vt:lpstr>Inhaltliche Aspekte</vt:lpstr>
      <vt:lpstr>Kultur</vt:lpstr>
      <vt:lpstr>Bertolt Brecht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Besprechung Klausur Nr. 1 Interpretation literarischer Kurzprosa</dc:title>
  <dc:creator>Blennemann</dc:creator>
  <cp:lastModifiedBy>Blennemann</cp:lastModifiedBy>
  <cp:revision>44</cp:revision>
  <dcterms:created xsi:type="dcterms:W3CDTF">2015-11-14T12:30:11Z</dcterms:created>
  <dcterms:modified xsi:type="dcterms:W3CDTF">2015-11-29T13:36:21Z</dcterms:modified>
</cp:coreProperties>
</file>